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owl with salmon cakes, salad and houmo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owl of pappardelle pasta with parsley butter, roasted hazelnuts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Bowl of pappardelle pasta with parsley butter, roasted hazelnuts and shaved parmesan cheese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G_7389.JPG" descr="IMG_7389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988" y="0"/>
            <a:ext cx="9458533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DESIGN AND CONSTRUCTION…"/>
          <p:cNvSpPr txBox="1"/>
          <p:nvPr/>
        </p:nvSpPr>
        <p:spPr>
          <a:xfrm>
            <a:off x="10737084" y="3587995"/>
            <a:ext cx="12673051" cy="3125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6600">
                <a:solidFill>
                  <a:srgbClr val="01007B"/>
                </a:solidFill>
              </a:defRPr>
            </a:pPr>
            <a:r>
              <a:t>DESIGN AND CONSTRUCTION </a:t>
            </a:r>
          </a:p>
          <a:p>
            <a:pPr>
              <a:defRPr b="1" sz="6600">
                <a:solidFill>
                  <a:srgbClr val="01007B"/>
                </a:solidFill>
              </a:defRPr>
            </a:pPr>
            <a:r>
              <a:t>OF A WIRELESS</a:t>
            </a:r>
          </a:p>
          <a:p>
            <a:pPr>
              <a:defRPr b="1" sz="6600">
                <a:solidFill>
                  <a:srgbClr val="01007B"/>
                </a:solidFill>
              </a:defRPr>
            </a:pPr>
            <a:r>
              <a:t>WEATHER STATION</a:t>
            </a:r>
          </a:p>
        </p:txBody>
      </p:sp>
      <p:sp>
        <p:nvSpPr>
          <p:cNvPr id="153" name="SUPERVISED BY: DR A. A. FISUSI"/>
          <p:cNvSpPr txBox="1"/>
          <p:nvPr/>
        </p:nvSpPr>
        <p:spPr>
          <a:xfrm>
            <a:off x="14588727" y="7565316"/>
            <a:ext cx="4969765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pPr/>
            <a:r>
              <a:t>SUPERVISED BY: DR A. A. FISUSI</a:t>
            </a:r>
          </a:p>
        </p:txBody>
      </p:sp>
      <p:sp>
        <p:nvSpPr>
          <p:cNvPr id="154" name="DEPARTMENT OF ELECTRONICS AND ELECTRICAL ENGINEERING EEE307 GROUP DESIGN"/>
          <p:cNvSpPr txBox="1"/>
          <p:nvPr/>
        </p:nvSpPr>
        <p:spPr>
          <a:xfrm>
            <a:off x="10539459" y="2618175"/>
            <a:ext cx="13068301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DEPARTMENT OF ELECTRONICS AND ELECTRICAL ENGINEERING EEE307 GROUP DESIGN</a:t>
            </a:r>
          </a:p>
        </p:txBody>
      </p:sp>
      <p:pic>
        <p:nvPicPr>
          <p:cNvPr id="155" name="AU+REC+logos+(41).png" descr="AU+REC+logos+(41)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966422" y="68062"/>
            <a:ext cx="2214375" cy="2214376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GROUP MEMBERS…"/>
          <p:cNvSpPr txBox="1"/>
          <p:nvPr/>
        </p:nvSpPr>
        <p:spPr>
          <a:xfrm>
            <a:off x="14965307" y="8851736"/>
            <a:ext cx="4385159" cy="3039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>
                <a:solidFill>
                  <a:srgbClr val="000000"/>
                </a:solidFill>
              </a:defRPr>
            </a:pPr>
            <a:r>
              <a:t>GROUP MEMBERS</a:t>
            </a:r>
          </a:p>
          <a:p>
            <a:pPr algn="l">
              <a:defRPr b="1">
                <a:solidFill>
                  <a:srgbClr val="000000"/>
                </a:solidFill>
              </a:defRPr>
            </a:pPr>
          </a:p>
          <a:p>
            <a:pPr marL="304800" indent="-304800" algn="l">
              <a:buSzPct val="123000"/>
              <a:buChar char="•"/>
              <a:defRPr b="1">
                <a:solidFill>
                  <a:srgbClr val="000000"/>
                </a:solidFill>
              </a:defRPr>
            </a:pPr>
            <a:r>
              <a:t>AGBOOLA OLUWATOBI I.</a:t>
            </a:r>
          </a:p>
          <a:p>
            <a:pPr marL="304800" indent="-304800" algn="l">
              <a:buSzPct val="123000"/>
              <a:buChar char="•"/>
              <a:defRPr b="1">
                <a:solidFill>
                  <a:srgbClr val="000000"/>
                </a:solidFill>
              </a:defRPr>
            </a:pPr>
            <a:r>
              <a:t>AKINSANYA IMOLEOLUWA</a:t>
            </a:r>
          </a:p>
          <a:p>
            <a:pPr marL="304800" indent="-304800" algn="l">
              <a:buSzPct val="123000"/>
              <a:buChar char="•"/>
              <a:defRPr b="1">
                <a:solidFill>
                  <a:srgbClr val="000000"/>
                </a:solidFill>
              </a:defRPr>
            </a:pPr>
            <a:r>
              <a:t>OJOLO ANUOLUWAPO</a:t>
            </a:r>
          </a:p>
          <a:p>
            <a:pPr marL="304800" indent="-304800" algn="l">
              <a:buSzPct val="123000"/>
              <a:buChar char="•"/>
              <a:defRPr b="1">
                <a:solidFill>
                  <a:srgbClr val="000000"/>
                </a:solidFill>
              </a:defRPr>
            </a:pPr>
            <a:r>
              <a:t>OLAGUNJU ALEX I.</a:t>
            </a:r>
          </a:p>
          <a:p>
            <a:pPr marL="304800" indent="-304800" algn="l">
              <a:buSzPct val="123000"/>
              <a:buChar char="•"/>
              <a:defRPr b="1">
                <a:solidFill>
                  <a:srgbClr val="000000"/>
                </a:solidFill>
              </a:defRPr>
            </a:pPr>
            <a:r>
              <a:t>OMONIYI ALIYY A.</a:t>
            </a:r>
          </a:p>
          <a:p>
            <a:pPr marL="304800" indent="-304800" algn="l">
              <a:buSzPct val="123000"/>
              <a:buChar char="•"/>
              <a:defRPr b="1">
                <a:solidFill>
                  <a:srgbClr val="000000"/>
                </a:solidFill>
              </a:defRPr>
            </a:pPr>
            <a:r>
              <a:t>USMAN AHMAD J.</a:t>
            </a:r>
          </a:p>
        </p:txBody>
      </p:sp>
      <p:sp>
        <p:nvSpPr>
          <p:cNvPr id="157" name="Satellite"/>
          <p:cNvSpPr/>
          <p:nvPr/>
        </p:nvSpPr>
        <p:spPr>
          <a:xfrm>
            <a:off x="20797612" y="10750334"/>
            <a:ext cx="5159235" cy="51592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213" y="0"/>
                </a:moveTo>
                <a:lnTo>
                  <a:pt x="0" y="3215"/>
                </a:lnTo>
                <a:lnTo>
                  <a:pt x="2191" y="5405"/>
                </a:lnTo>
                <a:lnTo>
                  <a:pt x="5405" y="2191"/>
                </a:lnTo>
                <a:lnTo>
                  <a:pt x="3213" y="0"/>
                </a:lnTo>
                <a:close/>
                <a:moveTo>
                  <a:pt x="5753" y="2540"/>
                </a:moveTo>
                <a:lnTo>
                  <a:pt x="2538" y="5753"/>
                </a:lnTo>
                <a:lnTo>
                  <a:pt x="4730" y="7945"/>
                </a:lnTo>
                <a:lnTo>
                  <a:pt x="7943" y="4730"/>
                </a:lnTo>
                <a:lnTo>
                  <a:pt x="5753" y="2540"/>
                </a:lnTo>
                <a:close/>
                <a:moveTo>
                  <a:pt x="8292" y="5078"/>
                </a:moveTo>
                <a:lnTo>
                  <a:pt x="5078" y="8292"/>
                </a:lnTo>
                <a:lnTo>
                  <a:pt x="7268" y="10483"/>
                </a:lnTo>
                <a:lnTo>
                  <a:pt x="10483" y="7270"/>
                </a:lnTo>
                <a:lnTo>
                  <a:pt x="8292" y="5078"/>
                </a:lnTo>
                <a:close/>
                <a:moveTo>
                  <a:pt x="13296" y="5363"/>
                </a:moveTo>
                <a:lnTo>
                  <a:pt x="12577" y="7246"/>
                </a:lnTo>
                <a:lnTo>
                  <a:pt x="11995" y="6665"/>
                </a:lnTo>
                <a:lnTo>
                  <a:pt x="6399" y="12261"/>
                </a:lnTo>
                <a:lnTo>
                  <a:pt x="7175" y="13038"/>
                </a:lnTo>
                <a:lnTo>
                  <a:pt x="6336" y="13876"/>
                </a:lnTo>
                <a:cubicBezTo>
                  <a:pt x="5260" y="13140"/>
                  <a:pt x="4045" y="12914"/>
                  <a:pt x="3138" y="13275"/>
                </a:cubicBezTo>
                <a:lnTo>
                  <a:pt x="4846" y="14983"/>
                </a:lnTo>
                <a:lnTo>
                  <a:pt x="4069" y="16785"/>
                </a:lnTo>
                <a:lnTo>
                  <a:pt x="2926" y="17928"/>
                </a:lnTo>
                <a:lnTo>
                  <a:pt x="3672" y="18674"/>
                </a:lnTo>
                <a:lnTo>
                  <a:pt x="4815" y="17531"/>
                </a:lnTo>
                <a:lnTo>
                  <a:pt x="6617" y="16754"/>
                </a:lnTo>
                <a:lnTo>
                  <a:pt x="8325" y="18462"/>
                </a:lnTo>
                <a:cubicBezTo>
                  <a:pt x="8686" y="17555"/>
                  <a:pt x="8460" y="16340"/>
                  <a:pt x="7724" y="15264"/>
                </a:cubicBezTo>
                <a:lnTo>
                  <a:pt x="8562" y="14425"/>
                </a:lnTo>
                <a:lnTo>
                  <a:pt x="9339" y="15203"/>
                </a:lnTo>
                <a:lnTo>
                  <a:pt x="14935" y="9605"/>
                </a:lnTo>
                <a:lnTo>
                  <a:pt x="14354" y="9023"/>
                </a:lnTo>
                <a:lnTo>
                  <a:pt x="16237" y="8304"/>
                </a:lnTo>
                <a:lnTo>
                  <a:pt x="13296" y="5363"/>
                </a:lnTo>
                <a:close/>
                <a:moveTo>
                  <a:pt x="14330" y="11117"/>
                </a:moveTo>
                <a:lnTo>
                  <a:pt x="11117" y="14330"/>
                </a:lnTo>
                <a:lnTo>
                  <a:pt x="13308" y="16522"/>
                </a:lnTo>
                <a:lnTo>
                  <a:pt x="16522" y="13308"/>
                </a:lnTo>
                <a:lnTo>
                  <a:pt x="14330" y="11117"/>
                </a:lnTo>
                <a:close/>
                <a:moveTo>
                  <a:pt x="16870" y="13655"/>
                </a:moveTo>
                <a:lnTo>
                  <a:pt x="13655" y="16870"/>
                </a:lnTo>
                <a:lnTo>
                  <a:pt x="15847" y="19060"/>
                </a:lnTo>
                <a:lnTo>
                  <a:pt x="19060" y="15847"/>
                </a:lnTo>
                <a:lnTo>
                  <a:pt x="16870" y="13655"/>
                </a:lnTo>
                <a:close/>
                <a:moveTo>
                  <a:pt x="5076" y="15213"/>
                </a:moveTo>
                <a:lnTo>
                  <a:pt x="6387" y="16524"/>
                </a:lnTo>
                <a:lnTo>
                  <a:pt x="4883" y="17170"/>
                </a:lnTo>
                <a:lnTo>
                  <a:pt x="4430" y="16717"/>
                </a:lnTo>
                <a:lnTo>
                  <a:pt x="5076" y="15213"/>
                </a:lnTo>
                <a:close/>
                <a:moveTo>
                  <a:pt x="19409" y="16195"/>
                </a:moveTo>
                <a:lnTo>
                  <a:pt x="16195" y="19409"/>
                </a:lnTo>
                <a:lnTo>
                  <a:pt x="18385" y="21600"/>
                </a:lnTo>
                <a:lnTo>
                  <a:pt x="21600" y="18387"/>
                </a:lnTo>
                <a:lnTo>
                  <a:pt x="19409" y="16195"/>
                </a:lnTo>
                <a:close/>
              </a:path>
            </a:pathLst>
          </a:custGeom>
          <a:solidFill>
            <a:srgbClr val="01007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1007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58" name="Line"/>
          <p:cNvSpPr/>
          <p:nvPr/>
        </p:nvSpPr>
        <p:spPr>
          <a:xfrm>
            <a:off x="9411098" y="3333768"/>
            <a:ext cx="14958813" cy="1"/>
          </a:xfrm>
          <a:prstGeom prst="line">
            <a:avLst/>
          </a:prstGeom>
          <a:ln w="63500">
            <a:solidFill>
              <a:srgbClr val="01007B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roup"/>
          <p:cNvGrpSpPr/>
          <p:nvPr/>
        </p:nvGrpSpPr>
        <p:grpSpPr>
          <a:xfrm>
            <a:off x="-1906015" y="-3986110"/>
            <a:ext cx="4087475" cy="9465562"/>
            <a:chOff x="0" y="0"/>
            <a:chExt cx="4087473" cy="9465561"/>
          </a:xfrm>
        </p:grpSpPr>
        <p:sp>
          <p:nvSpPr>
            <p:cNvPr id="369" name="Rounded Rectangle"/>
            <p:cNvSpPr/>
            <p:nvPr/>
          </p:nvSpPr>
          <p:spPr>
            <a:xfrm>
              <a:off x="0" y="0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FAA007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70" name="Rounded Rectangle"/>
            <p:cNvSpPr/>
            <p:nvPr/>
          </p:nvSpPr>
          <p:spPr>
            <a:xfrm>
              <a:off x="287541" y="279039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71" name="Rounded Rectangle"/>
            <p:cNvSpPr/>
            <p:nvPr/>
          </p:nvSpPr>
          <p:spPr>
            <a:xfrm>
              <a:off x="560093" y="568251"/>
              <a:ext cx="3527381" cy="8897311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0C6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376" name="Group"/>
          <p:cNvGrpSpPr/>
          <p:nvPr/>
        </p:nvGrpSpPr>
        <p:grpSpPr>
          <a:xfrm>
            <a:off x="22556891" y="10791384"/>
            <a:ext cx="4087475" cy="9465562"/>
            <a:chOff x="0" y="0"/>
            <a:chExt cx="4087473" cy="9465561"/>
          </a:xfrm>
        </p:grpSpPr>
        <p:sp>
          <p:nvSpPr>
            <p:cNvPr id="373" name="Rounded Rectangle"/>
            <p:cNvSpPr/>
            <p:nvPr/>
          </p:nvSpPr>
          <p:spPr>
            <a:xfrm>
              <a:off x="0" y="0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FAA007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74" name="Rounded Rectangle"/>
            <p:cNvSpPr/>
            <p:nvPr/>
          </p:nvSpPr>
          <p:spPr>
            <a:xfrm>
              <a:off x="287541" y="279039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75" name="Rounded Rectangle"/>
            <p:cNvSpPr/>
            <p:nvPr/>
          </p:nvSpPr>
          <p:spPr>
            <a:xfrm>
              <a:off x="560093" y="568251"/>
              <a:ext cx="3527381" cy="8897311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0C6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377" name="IMPACTS"/>
          <p:cNvSpPr txBox="1"/>
          <p:nvPr/>
        </p:nvSpPr>
        <p:spPr>
          <a:xfrm>
            <a:off x="3803801" y="3174268"/>
            <a:ext cx="3870275" cy="1093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6600">
                <a:solidFill>
                  <a:srgbClr val="01007B"/>
                </a:solidFill>
              </a:defRPr>
            </a:lvl1pPr>
          </a:lstStyle>
          <a:p>
            <a:pPr/>
            <a:r>
              <a:t>IMPACTS</a:t>
            </a:r>
          </a:p>
        </p:txBody>
      </p:sp>
      <p:sp>
        <p:nvSpPr>
          <p:cNvPr id="378" name="Octahedron"/>
          <p:cNvSpPr/>
          <p:nvPr/>
        </p:nvSpPr>
        <p:spPr>
          <a:xfrm>
            <a:off x="18856900" y="-2816907"/>
            <a:ext cx="7868040" cy="7903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7" h="21560" fill="norm" stroke="1" extrusionOk="0">
                <a:moveTo>
                  <a:pt x="11016" y="5"/>
                </a:moveTo>
                <a:cubicBezTo>
                  <a:pt x="10970" y="17"/>
                  <a:pt x="10930" y="54"/>
                  <a:pt x="10916" y="107"/>
                </a:cubicBezTo>
                <a:lnTo>
                  <a:pt x="7656" y="11727"/>
                </a:lnTo>
                <a:cubicBezTo>
                  <a:pt x="7629" y="11824"/>
                  <a:pt x="7708" y="11918"/>
                  <a:pt x="7808" y="11909"/>
                </a:cubicBezTo>
                <a:lnTo>
                  <a:pt x="21388" y="10581"/>
                </a:lnTo>
                <a:cubicBezTo>
                  <a:pt x="21508" y="10570"/>
                  <a:pt x="21561" y="10424"/>
                  <a:pt x="21475" y="10339"/>
                </a:cubicBezTo>
                <a:lnTo>
                  <a:pt x="11155" y="43"/>
                </a:lnTo>
                <a:cubicBezTo>
                  <a:pt x="11116" y="4"/>
                  <a:pt x="11062" y="-7"/>
                  <a:pt x="11016" y="5"/>
                </a:cubicBezTo>
                <a:close/>
                <a:moveTo>
                  <a:pt x="10309" y="158"/>
                </a:moveTo>
                <a:cubicBezTo>
                  <a:pt x="10291" y="160"/>
                  <a:pt x="10273" y="167"/>
                  <a:pt x="10259" y="182"/>
                </a:cubicBezTo>
                <a:lnTo>
                  <a:pt x="42" y="10375"/>
                </a:lnTo>
                <a:cubicBezTo>
                  <a:pt x="-39" y="10455"/>
                  <a:pt x="4" y="10594"/>
                  <a:pt x="117" y="10615"/>
                </a:cubicBezTo>
                <a:lnTo>
                  <a:pt x="6997" y="11901"/>
                </a:lnTo>
                <a:cubicBezTo>
                  <a:pt x="7070" y="11915"/>
                  <a:pt x="7142" y="11871"/>
                  <a:pt x="7162" y="11800"/>
                </a:cubicBezTo>
                <a:lnTo>
                  <a:pt x="10396" y="262"/>
                </a:lnTo>
                <a:cubicBezTo>
                  <a:pt x="10413" y="201"/>
                  <a:pt x="10361" y="154"/>
                  <a:pt x="10309" y="158"/>
                </a:cubicBezTo>
                <a:close/>
                <a:moveTo>
                  <a:pt x="21247" y="11053"/>
                </a:moveTo>
                <a:lnTo>
                  <a:pt x="7787" y="12368"/>
                </a:lnTo>
                <a:cubicBezTo>
                  <a:pt x="7693" y="12377"/>
                  <a:pt x="7636" y="12471"/>
                  <a:pt x="7667" y="12559"/>
                </a:cubicBezTo>
                <a:lnTo>
                  <a:pt x="10878" y="21465"/>
                </a:lnTo>
                <a:cubicBezTo>
                  <a:pt x="10914" y="21564"/>
                  <a:pt x="11040" y="21593"/>
                  <a:pt x="11114" y="21519"/>
                </a:cubicBezTo>
                <a:lnTo>
                  <a:pt x="21361" y="11297"/>
                </a:lnTo>
                <a:cubicBezTo>
                  <a:pt x="21456" y="11203"/>
                  <a:pt x="21381" y="11041"/>
                  <a:pt x="21247" y="11053"/>
                </a:cubicBezTo>
                <a:close/>
                <a:moveTo>
                  <a:pt x="201" y="11096"/>
                </a:moveTo>
                <a:cubicBezTo>
                  <a:pt x="122" y="11081"/>
                  <a:pt x="71" y="11178"/>
                  <a:pt x="128" y="11235"/>
                </a:cubicBezTo>
                <a:lnTo>
                  <a:pt x="10137" y="21218"/>
                </a:lnTo>
                <a:cubicBezTo>
                  <a:pt x="10199" y="21280"/>
                  <a:pt x="10303" y="21215"/>
                  <a:pt x="10273" y="21132"/>
                </a:cubicBezTo>
                <a:lnTo>
                  <a:pt x="7147" y="12464"/>
                </a:lnTo>
                <a:cubicBezTo>
                  <a:pt x="7130" y="12417"/>
                  <a:pt x="7088" y="12383"/>
                  <a:pt x="7038" y="12374"/>
                </a:cubicBezTo>
                <a:lnTo>
                  <a:pt x="201" y="11096"/>
                </a:lnTo>
                <a:close/>
              </a:path>
            </a:pathLst>
          </a:custGeom>
          <a:solidFill>
            <a:srgbClr val="01007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1007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79" name="SDG 2 (Zero Hunger): Weather information helps farmers make informed decisions…"/>
          <p:cNvSpPr txBox="1"/>
          <p:nvPr/>
        </p:nvSpPr>
        <p:spPr>
          <a:xfrm>
            <a:off x="3980458" y="4749800"/>
            <a:ext cx="17823181" cy="7378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500">
                <a:solidFill>
                  <a:srgbClr val="000000"/>
                </a:solidFill>
              </a:defRPr>
            </a:pPr>
            <a:r>
              <a:t>SDG 2 (Zero Hunger): Weather information helps farmers make informed decisions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about planting, irrigation, and harvesting, leading to more sustainable and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productive agriculture.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SDG 13 (Climate Action): By providing accurate data on weather patterns and conditions,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weather stations can help us better understand the impact of climate change and inform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actions to mitigate its effects.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SDG 14 (Life Below Water): Weather information can help us better understand ocean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currents and patterns, which are important for managing marine resources and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protecting marine life.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SDG 15 (Life on Land): Weather information can help us better understand the impact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of extreme weather events on ecosystems and wildlife, and inform conservation efforts</a:t>
            </a:r>
          </a:p>
        </p:txBody>
      </p:sp>
      <p:sp>
        <p:nvSpPr>
          <p:cNvPr id="380" name="Circle"/>
          <p:cNvSpPr/>
          <p:nvPr/>
        </p:nvSpPr>
        <p:spPr>
          <a:xfrm>
            <a:off x="3501142" y="4943606"/>
            <a:ext cx="202853" cy="202853"/>
          </a:xfrm>
          <a:prstGeom prst="ellipse">
            <a:avLst/>
          </a:prstGeom>
          <a:solidFill>
            <a:srgbClr val="001C8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81" name="Circle"/>
          <p:cNvSpPr/>
          <p:nvPr/>
        </p:nvSpPr>
        <p:spPr>
          <a:xfrm>
            <a:off x="3501142" y="6975705"/>
            <a:ext cx="202853" cy="202853"/>
          </a:xfrm>
          <a:prstGeom prst="ellipse">
            <a:avLst/>
          </a:prstGeom>
          <a:solidFill>
            <a:srgbClr val="001C8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82" name="Circle"/>
          <p:cNvSpPr/>
          <p:nvPr/>
        </p:nvSpPr>
        <p:spPr>
          <a:xfrm>
            <a:off x="3501142" y="9122103"/>
            <a:ext cx="202853" cy="202854"/>
          </a:xfrm>
          <a:prstGeom prst="ellipse">
            <a:avLst/>
          </a:prstGeom>
          <a:solidFill>
            <a:srgbClr val="001C8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83" name="Circle"/>
          <p:cNvSpPr/>
          <p:nvPr/>
        </p:nvSpPr>
        <p:spPr>
          <a:xfrm>
            <a:off x="3501142" y="11179602"/>
            <a:ext cx="202853" cy="202853"/>
          </a:xfrm>
          <a:prstGeom prst="ellipse">
            <a:avLst/>
          </a:prstGeom>
          <a:solidFill>
            <a:srgbClr val="001C8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8" name="Group"/>
          <p:cNvGrpSpPr/>
          <p:nvPr/>
        </p:nvGrpSpPr>
        <p:grpSpPr>
          <a:xfrm>
            <a:off x="-1906015" y="-3986110"/>
            <a:ext cx="4087475" cy="9465562"/>
            <a:chOff x="0" y="0"/>
            <a:chExt cx="4087473" cy="9465561"/>
          </a:xfrm>
        </p:grpSpPr>
        <p:sp>
          <p:nvSpPr>
            <p:cNvPr id="385" name="Rounded Rectangle"/>
            <p:cNvSpPr/>
            <p:nvPr/>
          </p:nvSpPr>
          <p:spPr>
            <a:xfrm>
              <a:off x="0" y="0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FAA007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86" name="Rounded Rectangle"/>
            <p:cNvSpPr/>
            <p:nvPr/>
          </p:nvSpPr>
          <p:spPr>
            <a:xfrm>
              <a:off x="287541" y="279039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87" name="Rounded Rectangle"/>
            <p:cNvSpPr/>
            <p:nvPr/>
          </p:nvSpPr>
          <p:spPr>
            <a:xfrm>
              <a:off x="560093" y="568251"/>
              <a:ext cx="3527381" cy="8897311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0C6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392" name="Group"/>
          <p:cNvGrpSpPr/>
          <p:nvPr/>
        </p:nvGrpSpPr>
        <p:grpSpPr>
          <a:xfrm>
            <a:off x="22556891" y="10791384"/>
            <a:ext cx="4087475" cy="9465562"/>
            <a:chOff x="0" y="0"/>
            <a:chExt cx="4087473" cy="9465561"/>
          </a:xfrm>
        </p:grpSpPr>
        <p:sp>
          <p:nvSpPr>
            <p:cNvPr id="389" name="Rounded Rectangle"/>
            <p:cNvSpPr/>
            <p:nvPr/>
          </p:nvSpPr>
          <p:spPr>
            <a:xfrm>
              <a:off x="0" y="0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FAA007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90" name="Rounded Rectangle"/>
            <p:cNvSpPr/>
            <p:nvPr/>
          </p:nvSpPr>
          <p:spPr>
            <a:xfrm>
              <a:off x="287541" y="279039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91" name="Rounded Rectangle"/>
            <p:cNvSpPr/>
            <p:nvPr/>
          </p:nvSpPr>
          <p:spPr>
            <a:xfrm>
              <a:off x="560093" y="568251"/>
              <a:ext cx="3527381" cy="8897311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0C6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393" name="CONCLUSIONS AND RECOMMENDATIONS"/>
          <p:cNvSpPr txBox="1"/>
          <p:nvPr/>
        </p:nvSpPr>
        <p:spPr>
          <a:xfrm>
            <a:off x="2769765" y="2717369"/>
            <a:ext cx="17439895" cy="10932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6600">
                <a:solidFill>
                  <a:srgbClr val="01007B"/>
                </a:solidFill>
              </a:defRPr>
            </a:lvl1pPr>
          </a:lstStyle>
          <a:p>
            <a:pPr/>
            <a:r>
              <a:t>CONCLUSIONS AND RECOMMENDATIONS</a:t>
            </a:r>
          </a:p>
        </p:txBody>
      </p:sp>
      <p:sp>
        <p:nvSpPr>
          <p:cNvPr id="394" name="Octahedron"/>
          <p:cNvSpPr/>
          <p:nvPr/>
        </p:nvSpPr>
        <p:spPr>
          <a:xfrm>
            <a:off x="18856900" y="-2816907"/>
            <a:ext cx="7868040" cy="7903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7" h="21560" fill="norm" stroke="1" extrusionOk="0">
                <a:moveTo>
                  <a:pt x="11016" y="5"/>
                </a:moveTo>
                <a:cubicBezTo>
                  <a:pt x="10970" y="17"/>
                  <a:pt x="10930" y="54"/>
                  <a:pt x="10916" y="107"/>
                </a:cubicBezTo>
                <a:lnTo>
                  <a:pt x="7656" y="11727"/>
                </a:lnTo>
                <a:cubicBezTo>
                  <a:pt x="7629" y="11824"/>
                  <a:pt x="7708" y="11918"/>
                  <a:pt x="7808" y="11909"/>
                </a:cubicBezTo>
                <a:lnTo>
                  <a:pt x="21388" y="10581"/>
                </a:lnTo>
                <a:cubicBezTo>
                  <a:pt x="21508" y="10570"/>
                  <a:pt x="21561" y="10424"/>
                  <a:pt x="21475" y="10339"/>
                </a:cubicBezTo>
                <a:lnTo>
                  <a:pt x="11155" y="43"/>
                </a:lnTo>
                <a:cubicBezTo>
                  <a:pt x="11116" y="4"/>
                  <a:pt x="11062" y="-7"/>
                  <a:pt x="11016" y="5"/>
                </a:cubicBezTo>
                <a:close/>
                <a:moveTo>
                  <a:pt x="10309" y="158"/>
                </a:moveTo>
                <a:cubicBezTo>
                  <a:pt x="10291" y="160"/>
                  <a:pt x="10273" y="167"/>
                  <a:pt x="10259" y="182"/>
                </a:cubicBezTo>
                <a:lnTo>
                  <a:pt x="42" y="10375"/>
                </a:lnTo>
                <a:cubicBezTo>
                  <a:pt x="-39" y="10455"/>
                  <a:pt x="4" y="10594"/>
                  <a:pt x="117" y="10615"/>
                </a:cubicBezTo>
                <a:lnTo>
                  <a:pt x="6997" y="11901"/>
                </a:lnTo>
                <a:cubicBezTo>
                  <a:pt x="7070" y="11915"/>
                  <a:pt x="7142" y="11871"/>
                  <a:pt x="7162" y="11800"/>
                </a:cubicBezTo>
                <a:lnTo>
                  <a:pt x="10396" y="262"/>
                </a:lnTo>
                <a:cubicBezTo>
                  <a:pt x="10413" y="201"/>
                  <a:pt x="10361" y="154"/>
                  <a:pt x="10309" y="158"/>
                </a:cubicBezTo>
                <a:close/>
                <a:moveTo>
                  <a:pt x="21247" y="11053"/>
                </a:moveTo>
                <a:lnTo>
                  <a:pt x="7787" y="12368"/>
                </a:lnTo>
                <a:cubicBezTo>
                  <a:pt x="7693" y="12377"/>
                  <a:pt x="7636" y="12471"/>
                  <a:pt x="7667" y="12559"/>
                </a:cubicBezTo>
                <a:lnTo>
                  <a:pt x="10878" y="21465"/>
                </a:lnTo>
                <a:cubicBezTo>
                  <a:pt x="10914" y="21564"/>
                  <a:pt x="11040" y="21593"/>
                  <a:pt x="11114" y="21519"/>
                </a:cubicBezTo>
                <a:lnTo>
                  <a:pt x="21361" y="11297"/>
                </a:lnTo>
                <a:cubicBezTo>
                  <a:pt x="21456" y="11203"/>
                  <a:pt x="21381" y="11041"/>
                  <a:pt x="21247" y="11053"/>
                </a:cubicBezTo>
                <a:close/>
                <a:moveTo>
                  <a:pt x="201" y="11096"/>
                </a:moveTo>
                <a:cubicBezTo>
                  <a:pt x="122" y="11081"/>
                  <a:pt x="71" y="11178"/>
                  <a:pt x="128" y="11235"/>
                </a:cubicBezTo>
                <a:lnTo>
                  <a:pt x="10137" y="21218"/>
                </a:lnTo>
                <a:cubicBezTo>
                  <a:pt x="10199" y="21280"/>
                  <a:pt x="10303" y="21215"/>
                  <a:pt x="10273" y="21132"/>
                </a:cubicBezTo>
                <a:lnTo>
                  <a:pt x="7147" y="12464"/>
                </a:lnTo>
                <a:cubicBezTo>
                  <a:pt x="7130" y="12417"/>
                  <a:pt x="7088" y="12383"/>
                  <a:pt x="7038" y="12374"/>
                </a:cubicBezTo>
                <a:lnTo>
                  <a:pt x="201" y="11096"/>
                </a:lnTo>
                <a:close/>
              </a:path>
            </a:pathLst>
          </a:custGeom>
          <a:solidFill>
            <a:srgbClr val="01007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1007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95" name="The purpose of this work was to produce a microcontroller-based weather station considering…"/>
          <p:cNvSpPr txBox="1"/>
          <p:nvPr/>
        </p:nvSpPr>
        <p:spPr>
          <a:xfrm>
            <a:off x="1469736" y="5509339"/>
            <a:ext cx="22685159" cy="53755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indent="457200" algn="l" defTabSz="457200">
              <a:lnSpc>
                <a:spcPct val="107916"/>
              </a:lnSpc>
              <a:spcBef>
                <a:spcPts val="800"/>
              </a:spcBef>
              <a:defRPr sz="35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latin typeface="Times Roman"/>
                <a:ea typeface="Times Roman"/>
                <a:cs typeface="Times Roman"/>
                <a:sym typeface="Times Roman"/>
              </a:rPr>
              <a:t>The purpose of this work was to produce a microcontroller-based weather station considering 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indent="457200" algn="l" defTabSz="457200">
              <a:lnSpc>
                <a:spcPct val="107916"/>
              </a:lnSpc>
              <a:spcBef>
                <a:spcPts val="800"/>
              </a:spcBef>
              <a:defRPr sz="35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latin typeface="Times Roman"/>
                <a:ea typeface="Times Roman"/>
                <a:cs typeface="Times Roman"/>
                <a:sym typeface="Times Roman"/>
              </a:rPr>
              <a:t>the importance of the availability of weather-related data. The microcontroller was successful in fetching data from sensors. 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indent="457200" algn="l" defTabSz="457200">
              <a:lnSpc>
                <a:spcPct val="107916"/>
              </a:lnSpc>
              <a:spcBef>
                <a:spcPts val="800"/>
              </a:spcBef>
              <a:defRPr sz="35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latin typeface="Times Roman"/>
                <a:ea typeface="Times Roman"/>
                <a:cs typeface="Times Roman"/>
                <a:sym typeface="Times Roman"/>
              </a:rPr>
              <a:t>The data recovered was sent to the web server used to store data at regular intervals.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indent="457200" algn="l" defTabSz="457200">
              <a:lnSpc>
                <a:spcPct val="107916"/>
              </a:lnSpc>
              <a:spcBef>
                <a:spcPts val="800"/>
              </a:spcBef>
              <a:defRPr sz="35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latin typeface="Times Roman"/>
                <a:ea typeface="Times Roman"/>
                <a:cs typeface="Times Roman"/>
                <a:sym typeface="Times Roman"/>
              </a:rPr>
              <a:t>RECOMMENDATIONS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indent="457200" algn="l" defTabSz="457200">
              <a:lnSpc>
                <a:spcPct val="107916"/>
              </a:lnSpc>
              <a:spcBef>
                <a:spcPts val="800"/>
              </a:spcBef>
              <a:defRPr sz="35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latin typeface="Times Roman"/>
                <a:ea typeface="Times Roman"/>
                <a:cs typeface="Times Roman"/>
                <a:sym typeface="Times Roman"/>
              </a:rPr>
              <a:t>The device can be used to monitor a particular room or place whose environmental parameters are required to be monitored.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indent="457200" algn="l" defTabSz="457200">
              <a:lnSpc>
                <a:spcPct val="107916"/>
              </a:lnSpc>
              <a:spcBef>
                <a:spcPts val="800"/>
              </a:spcBef>
              <a:defRPr sz="35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latin typeface="Times Roman"/>
                <a:ea typeface="Times Roman"/>
                <a:cs typeface="Times Roman"/>
                <a:sym typeface="Times Roman"/>
              </a:rPr>
              <a:t>We can add a GPS module in the design so that the location of the surrounding will also be mailed or messaged to the user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indent="457200" algn="l" defTabSz="457200">
              <a:lnSpc>
                <a:spcPct val="107916"/>
              </a:lnSpc>
              <a:spcBef>
                <a:spcPts val="800"/>
              </a:spcBef>
              <a:defRPr sz="35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latin typeface="Times Roman"/>
                <a:ea typeface="Times Roman"/>
                <a:cs typeface="Times Roman"/>
                <a:sym typeface="Times Roman"/>
              </a:rPr>
              <a:t>Alongside the environmental parameters.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0" name="Group"/>
          <p:cNvGrpSpPr/>
          <p:nvPr/>
        </p:nvGrpSpPr>
        <p:grpSpPr>
          <a:xfrm>
            <a:off x="-1906015" y="-3986110"/>
            <a:ext cx="4087475" cy="9465562"/>
            <a:chOff x="0" y="0"/>
            <a:chExt cx="4087473" cy="9465561"/>
          </a:xfrm>
        </p:grpSpPr>
        <p:sp>
          <p:nvSpPr>
            <p:cNvPr id="397" name="Rounded Rectangle"/>
            <p:cNvSpPr/>
            <p:nvPr/>
          </p:nvSpPr>
          <p:spPr>
            <a:xfrm>
              <a:off x="0" y="0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FAA007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98" name="Rounded Rectangle"/>
            <p:cNvSpPr/>
            <p:nvPr/>
          </p:nvSpPr>
          <p:spPr>
            <a:xfrm>
              <a:off x="287541" y="279039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99" name="Rounded Rectangle"/>
            <p:cNvSpPr/>
            <p:nvPr/>
          </p:nvSpPr>
          <p:spPr>
            <a:xfrm>
              <a:off x="560093" y="568251"/>
              <a:ext cx="3527381" cy="8897311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0C6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404" name="Group"/>
          <p:cNvGrpSpPr/>
          <p:nvPr/>
        </p:nvGrpSpPr>
        <p:grpSpPr>
          <a:xfrm>
            <a:off x="22556891" y="10791384"/>
            <a:ext cx="4087475" cy="9465562"/>
            <a:chOff x="0" y="0"/>
            <a:chExt cx="4087473" cy="9465561"/>
          </a:xfrm>
        </p:grpSpPr>
        <p:sp>
          <p:nvSpPr>
            <p:cNvPr id="401" name="Rounded Rectangle"/>
            <p:cNvSpPr/>
            <p:nvPr/>
          </p:nvSpPr>
          <p:spPr>
            <a:xfrm>
              <a:off x="0" y="0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FAA007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402" name="Rounded Rectangle"/>
            <p:cNvSpPr/>
            <p:nvPr/>
          </p:nvSpPr>
          <p:spPr>
            <a:xfrm>
              <a:off x="287541" y="279039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403" name="Rounded Rectangle"/>
            <p:cNvSpPr/>
            <p:nvPr/>
          </p:nvSpPr>
          <p:spPr>
            <a:xfrm>
              <a:off x="560093" y="568251"/>
              <a:ext cx="3527381" cy="8897311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0C6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405" name="THANK YOU"/>
          <p:cNvSpPr txBox="1"/>
          <p:nvPr/>
        </p:nvSpPr>
        <p:spPr>
          <a:xfrm>
            <a:off x="9635337" y="6311356"/>
            <a:ext cx="5113326" cy="1093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600">
                <a:solidFill>
                  <a:srgbClr val="01007B"/>
                </a:solidFill>
              </a:defRPr>
            </a:lvl1pPr>
          </a:lstStyle>
          <a:p>
            <a:pPr/>
            <a:r>
              <a:t>THANK YOU</a:t>
            </a:r>
          </a:p>
        </p:txBody>
      </p:sp>
      <p:sp>
        <p:nvSpPr>
          <p:cNvPr id="406" name="Octahedron"/>
          <p:cNvSpPr/>
          <p:nvPr/>
        </p:nvSpPr>
        <p:spPr>
          <a:xfrm>
            <a:off x="18856900" y="-2816907"/>
            <a:ext cx="7868040" cy="7903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7" h="21560" fill="norm" stroke="1" extrusionOk="0">
                <a:moveTo>
                  <a:pt x="11016" y="5"/>
                </a:moveTo>
                <a:cubicBezTo>
                  <a:pt x="10970" y="17"/>
                  <a:pt x="10930" y="54"/>
                  <a:pt x="10916" y="107"/>
                </a:cubicBezTo>
                <a:lnTo>
                  <a:pt x="7656" y="11727"/>
                </a:lnTo>
                <a:cubicBezTo>
                  <a:pt x="7629" y="11824"/>
                  <a:pt x="7708" y="11918"/>
                  <a:pt x="7808" y="11909"/>
                </a:cubicBezTo>
                <a:lnTo>
                  <a:pt x="21388" y="10581"/>
                </a:lnTo>
                <a:cubicBezTo>
                  <a:pt x="21508" y="10570"/>
                  <a:pt x="21561" y="10424"/>
                  <a:pt x="21475" y="10339"/>
                </a:cubicBezTo>
                <a:lnTo>
                  <a:pt x="11155" y="43"/>
                </a:lnTo>
                <a:cubicBezTo>
                  <a:pt x="11116" y="4"/>
                  <a:pt x="11062" y="-7"/>
                  <a:pt x="11016" y="5"/>
                </a:cubicBezTo>
                <a:close/>
                <a:moveTo>
                  <a:pt x="10309" y="158"/>
                </a:moveTo>
                <a:cubicBezTo>
                  <a:pt x="10291" y="160"/>
                  <a:pt x="10273" y="167"/>
                  <a:pt x="10259" y="182"/>
                </a:cubicBezTo>
                <a:lnTo>
                  <a:pt x="42" y="10375"/>
                </a:lnTo>
                <a:cubicBezTo>
                  <a:pt x="-39" y="10455"/>
                  <a:pt x="4" y="10594"/>
                  <a:pt x="117" y="10615"/>
                </a:cubicBezTo>
                <a:lnTo>
                  <a:pt x="6997" y="11901"/>
                </a:lnTo>
                <a:cubicBezTo>
                  <a:pt x="7070" y="11915"/>
                  <a:pt x="7142" y="11871"/>
                  <a:pt x="7162" y="11800"/>
                </a:cubicBezTo>
                <a:lnTo>
                  <a:pt x="10396" y="262"/>
                </a:lnTo>
                <a:cubicBezTo>
                  <a:pt x="10413" y="201"/>
                  <a:pt x="10361" y="154"/>
                  <a:pt x="10309" y="158"/>
                </a:cubicBezTo>
                <a:close/>
                <a:moveTo>
                  <a:pt x="21247" y="11053"/>
                </a:moveTo>
                <a:lnTo>
                  <a:pt x="7787" y="12368"/>
                </a:lnTo>
                <a:cubicBezTo>
                  <a:pt x="7693" y="12377"/>
                  <a:pt x="7636" y="12471"/>
                  <a:pt x="7667" y="12559"/>
                </a:cubicBezTo>
                <a:lnTo>
                  <a:pt x="10878" y="21465"/>
                </a:lnTo>
                <a:cubicBezTo>
                  <a:pt x="10914" y="21564"/>
                  <a:pt x="11040" y="21593"/>
                  <a:pt x="11114" y="21519"/>
                </a:cubicBezTo>
                <a:lnTo>
                  <a:pt x="21361" y="11297"/>
                </a:lnTo>
                <a:cubicBezTo>
                  <a:pt x="21456" y="11203"/>
                  <a:pt x="21381" y="11041"/>
                  <a:pt x="21247" y="11053"/>
                </a:cubicBezTo>
                <a:close/>
                <a:moveTo>
                  <a:pt x="201" y="11096"/>
                </a:moveTo>
                <a:cubicBezTo>
                  <a:pt x="122" y="11081"/>
                  <a:pt x="71" y="11178"/>
                  <a:pt x="128" y="11235"/>
                </a:cubicBezTo>
                <a:lnTo>
                  <a:pt x="10137" y="21218"/>
                </a:lnTo>
                <a:cubicBezTo>
                  <a:pt x="10199" y="21280"/>
                  <a:pt x="10303" y="21215"/>
                  <a:pt x="10273" y="21132"/>
                </a:cubicBezTo>
                <a:lnTo>
                  <a:pt x="7147" y="12464"/>
                </a:lnTo>
                <a:cubicBezTo>
                  <a:pt x="7130" y="12417"/>
                  <a:pt x="7088" y="12383"/>
                  <a:pt x="7038" y="12374"/>
                </a:cubicBezTo>
                <a:lnTo>
                  <a:pt x="201" y="11096"/>
                </a:lnTo>
                <a:close/>
              </a:path>
            </a:pathLst>
          </a:custGeom>
          <a:solidFill>
            <a:srgbClr val="01007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1007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Octahedron"/>
          <p:cNvSpPr/>
          <p:nvPr/>
        </p:nvSpPr>
        <p:spPr>
          <a:xfrm>
            <a:off x="18856899" y="-2816907"/>
            <a:ext cx="7868040" cy="7903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7" h="21560" fill="norm" stroke="1" extrusionOk="0">
                <a:moveTo>
                  <a:pt x="11016" y="5"/>
                </a:moveTo>
                <a:cubicBezTo>
                  <a:pt x="10970" y="17"/>
                  <a:pt x="10930" y="54"/>
                  <a:pt x="10916" y="107"/>
                </a:cubicBezTo>
                <a:lnTo>
                  <a:pt x="7656" y="11727"/>
                </a:lnTo>
                <a:cubicBezTo>
                  <a:pt x="7629" y="11824"/>
                  <a:pt x="7708" y="11918"/>
                  <a:pt x="7808" y="11909"/>
                </a:cubicBezTo>
                <a:lnTo>
                  <a:pt x="21388" y="10581"/>
                </a:lnTo>
                <a:cubicBezTo>
                  <a:pt x="21508" y="10570"/>
                  <a:pt x="21561" y="10424"/>
                  <a:pt x="21475" y="10339"/>
                </a:cubicBezTo>
                <a:lnTo>
                  <a:pt x="11155" y="43"/>
                </a:lnTo>
                <a:cubicBezTo>
                  <a:pt x="11116" y="4"/>
                  <a:pt x="11062" y="-7"/>
                  <a:pt x="11016" y="5"/>
                </a:cubicBezTo>
                <a:close/>
                <a:moveTo>
                  <a:pt x="10309" y="158"/>
                </a:moveTo>
                <a:cubicBezTo>
                  <a:pt x="10291" y="160"/>
                  <a:pt x="10273" y="167"/>
                  <a:pt x="10259" y="182"/>
                </a:cubicBezTo>
                <a:lnTo>
                  <a:pt x="42" y="10375"/>
                </a:lnTo>
                <a:cubicBezTo>
                  <a:pt x="-39" y="10455"/>
                  <a:pt x="4" y="10594"/>
                  <a:pt x="117" y="10615"/>
                </a:cubicBezTo>
                <a:lnTo>
                  <a:pt x="6997" y="11901"/>
                </a:lnTo>
                <a:cubicBezTo>
                  <a:pt x="7070" y="11915"/>
                  <a:pt x="7142" y="11871"/>
                  <a:pt x="7162" y="11800"/>
                </a:cubicBezTo>
                <a:lnTo>
                  <a:pt x="10396" y="262"/>
                </a:lnTo>
                <a:cubicBezTo>
                  <a:pt x="10413" y="201"/>
                  <a:pt x="10361" y="154"/>
                  <a:pt x="10309" y="158"/>
                </a:cubicBezTo>
                <a:close/>
                <a:moveTo>
                  <a:pt x="21247" y="11053"/>
                </a:moveTo>
                <a:lnTo>
                  <a:pt x="7787" y="12368"/>
                </a:lnTo>
                <a:cubicBezTo>
                  <a:pt x="7693" y="12377"/>
                  <a:pt x="7636" y="12471"/>
                  <a:pt x="7667" y="12559"/>
                </a:cubicBezTo>
                <a:lnTo>
                  <a:pt x="10878" y="21465"/>
                </a:lnTo>
                <a:cubicBezTo>
                  <a:pt x="10914" y="21564"/>
                  <a:pt x="11040" y="21593"/>
                  <a:pt x="11114" y="21519"/>
                </a:cubicBezTo>
                <a:lnTo>
                  <a:pt x="21361" y="11297"/>
                </a:lnTo>
                <a:cubicBezTo>
                  <a:pt x="21456" y="11203"/>
                  <a:pt x="21381" y="11041"/>
                  <a:pt x="21247" y="11053"/>
                </a:cubicBezTo>
                <a:close/>
                <a:moveTo>
                  <a:pt x="201" y="11096"/>
                </a:moveTo>
                <a:cubicBezTo>
                  <a:pt x="122" y="11081"/>
                  <a:pt x="71" y="11178"/>
                  <a:pt x="128" y="11235"/>
                </a:cubicBezTo>
                <a:lnTo>
                  <a:pt x="10137" y="21218"/>
                </a:lnTo>
                <a:cubicBezTo>
                  <a:pt x="10199" y="21280"/>
                  <a:pt x="10303" y="21215"/>
                  <a:pt x="10273" y="21132"/>
                </a:cubicBezTo>
                <a:lnTo>
                  <a:pt x="7147" y="12464"/>
                </a:lnTo>
                <a:cubicBezTo>
                  <a:pt x="7130" y="12417"/>
                  <a:pt x="7088" y="12383"/>
                  <a:pt x="7038" y="12374"/>
                </a:cubicBezTo>
                <a:lnTo>
                  <a:pt x="201" y="11096"/>
                </a:lnTo>
                <a:close/>
              </a:path>
            </a:pathLst>
          </a:custGeom>
          <a:solidFill>
            <a:srgbClr val="01007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1007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61" name="OUTLINE:"/>
          <p:cNvSpPr txBox="1"/>
          <p:nvPr/>
        </p:nvSpPr>
        <p:spPr>
          <a:xfrm>
            <a:off x="937188" y="588090"/>
            <a:ext cx="4041268" cy="10932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600">
                <a:solidFill>
                  <a:srgbClr val="01007B"/>
                </a:solidFill>
              </a:defRPr>
            </a:lvl1pPr>
          </a:lstStyle>
          <a:p>
            <a:pPr/>
            <a:r>
              <a:t>OUTLINE:</a:t>
            </a:r>
          </a:p>
        </p:txBody>
      </p:sp>
      <p:grpSp>
        <p:nvGrpSpPr>
          <p:cNvPr id="165" name="Group"/>
          <p:cNvGrpSpPr/>
          <p:nvPr/>
        </p:nvGrpSpPr>
        <p:grpSpPr>
          <a:xfrm>
            <a:off x="1084990" y="4656954"/>
            <a:ext cx="3033141" cy="3044995"/>
            <a:chOff x="0" y="0"/>
            <a:chExt cx="3033139" cy="3044994"/>
          </a:xfrm>
        </p:grpSpPr>
        <p:sp>
          <p:nvSpPr>
            <p:cNvPr id="162" name="Rounded Rectangle"/>
            <p:cNvSpPr/>
            <p:nvPr/>
          </p:nvSpPr>
          <p:spPr>
            <a:xfrm>
              <a:off x="0" y="0"/>
              <a:ext cx="2873751" cy="2870200"/>
            </a:xfrm>
            <a:prstGeom prst="roundRect">
              <a:avLst>
                <a:gd name="adj" fmla="val 12849"/>
              </a:avLst>
            </a:prstGeom>
            <a:solidFill>
              <a:srgbClr val="FFFFFF"/>
            </a:solidFill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63" name="Rounded Rectangle"/>
            <p:cNvSpPr/>
            <p:nvPr/>
          </p:nvSpPr>
          <p:spPr>
            <a:xfrm>
              <a:off x="159388" y="174794"/>
              <a:ext cx="2873752" cy="2870201"/>
            </a:xfrm>
            <a:prstGeom prst="roundRect">
              <a:avLst>
                <a:gd name="adj" fmla="val 12849"/>
              </a:avLst>
            </a:prstGeom>
            <a:solidFill>
              <a:srgbClr val="FFFFFF"/>
            </a:solidFill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64" name="INTRODUCTION"/>
            <p:cNvSpPr/>
            <p:nvPr/>
          </p:nvSpPr>
          <p:spPr>
            <a:xfrm>
              <a:off x="1596264" y="160989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01007B"/>
                  </a:solidFill>
                </a:defRPr>
              </a:lvl1pPr>
            </a:lstStyle>
            <a:p>
              <a:pPr/>
              <a:r>
                <a:t>INTRODUCTION</a:t>
              </a:r>
            </a:p>
          </p:txBody>
        </p:sp>
      </p:grpSp>
      <p:grpSp>
        <p:nvGrpSpPr>
          <p:cNvPr id="169" name="Group"/>
          <p:cNvGrpSpPr/>
          <p:nvPr/>
        </p:nvGrpSpPr>
        <p:grpSpPr>
          <a:xfrm>
            <a:off x="10975094" y="8492505"/>
            <a:ext cx="3033140" cy="3044995"/>
            <a:chOff x="0" y="0"/>
            <a:chExt cx="3033139" cy="3044994"/>
          </a:xfrm>
        </p:grpSpPr>
        <p:sp>
          <p:nvSpPr>
            <p:cNvPr id="166" name="Rounded Rectangle"/>
            <p:cNvSpPr/>
            <p:nvPr/>
          </p:nvSpPr>
          <p:spPr>
            <a:xfrm>
              <a:off x="0" y="0"/>
              <a:ext cx="2873751" cy="2870200"/>
            </a:xfrm>
            <a:prstGeom prst="roundRect">
              <a:avLst>
                <a:gd name="adj" fmla="val 12849"/>
              </a:avLst>
            </a:prstGeom>
            <a:solidFill>
              <a:srgbClr val="FFFFFF"/>
            </a:solidFill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67" name="Rounded Rectangle"/>
            <p:cNvSpPr/>
            <p:nvPr/>
          </p:nvSpPr>
          <p:spPr>
            <a:xfrm>
              <a:off x="159388" y="174794"/>
              <a:ext cx="2873752" cy="2870201"/>
            </a:xfrm>
            <a:prstGeom prst="roundRect">
              <a:avLst>
                <a:gd name="adj" fmla="val 12849"/>
              </a:avLst>
            </a:prstGeom>
            <a:solidFill>
              <a:srgbClr val="FFFFFF"/>
            </a:solidFill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68" name="CONCLUSION…"/>
            <p:cNvSpPr/>
            <p:nvPr/>
          </p:nvSpPr>
          <p:spPr>
            <a:xfrm>
              <a:off x="1596264" y="160989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b="1" sz="2100">
                  <a:solidFill>
                    <a:srgbClr val="01007B"/>
                  </a:solidFill>
                </a:defRPr>
              </a:pPr>
              <a:r>
                <a:t>CONCLUSION</a:t>
              </a:r>
            </a:p>
            <a:p>
              <a:pPr>
                <a:defRPr b="1" sz="2100">
                  <a:solidFill>
                    <a:srgbClr val="01007B"/>
                  </a:solidFill>
                </a:defRPr>
              </a:pPr>
              <a:r>
                <a:t>AND </a:t>
              </a:r>
            </a:p>
            <a:p>
              <a:pPr>
                <a:defRPr b="1" sz="2100">
                  <a:solidFill>
                    <a:srgbClr val="01007B"/>
                  </a:solidFill>
                </a:defRPr>
              </a:pPr>
              <a:r>
                <a:t>RECOMMENDATION</a:t>
              </a:r>
            </a:p>
          </p:txBody>
        </p:sp>
      </p:grpSp>
      <p:grpSp>
        <p:nvGrpSpPr>
          <p:cNvPr id="173" name="Group"/>
          <p:cNvGrpSpPr/>
          <p:nvPr/>
        </p:nvGrpSpPr>
        <p:grpSpPr>
          <a:xfrm>
            <a:off x="16780387" y="4656954"/>
            <a:ext cx="3033140" cy="3044995"/>
            <a:chOff x="0" y="0"/>
            <a:chExt cx="3033139" cy="3044994"/>
          </a:xfrm>
        </p:grpSpPr>
        <p:sp>
          <p:nvSpPr>
            <p:cNvPr id="170" name="Rounded Rectangle"/>
            <p:cNvSpPr/>
            <p:nvPr/>
          </p:nvSpPr>
          <p:spPr>
            <a:xfrm>
              <a:off x="0" y="0"/>
              <a:ext cx="2873751" cy="2870200"/>
            </a:xfrm>
            <a:prstGeom prst="roundRect">
              <a:avLst>
                <a:gd name="adj" fmla="val 12849"/>
              </a:avLst>
            </a:prstGeom>
            <a:solidFill>
              <a:srgbClr val="FFFFFF"/>
            </a:solidFill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71" name="Rounded Rectangle"/>
            <p:cNvSpPr/>
            <p:nvPr/>
          </p:nvSpPr>
          <p:spPr>
            <a:xfrm>
              <a:off x="159388" y="174794"/>
              <a:ext cx="2873752" cy="2870201"/>
            </a:xfrm>
            <a:prstGeom prst="roundRect">
              <a:avLst>
                <a:gd name="adj" fmla="val 12849"/>
              </a:avLst>
            </a:prstGeom>
            <a:solidFill>
              <a:srgbClr val="FFFFFF"/>
            </a:solidFill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72" name="METHODOLOGY"/>
            <p:cNvSpPr/>
            <p:nvPr/>
          </p:nvSpPr>
          <p:spPr>
            <a:xfrm>
              <a:off x="1596264" y="160989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01007B"/>
                  </a:solidFill>
                </a:defRPr>
              </a:lvl1pPr>
            </a:lstStyle>
            <a:p>
              <a:pPr/>
              <a:r>
                <a:t>METHODOLOGY</a:t>
              </a:r>
            </a:p>
          </p:txBody>
        </p:sp>
      </p:grpSp>
      <p:grpSp>
        <p:nvGrpSpPr>
          <p:cNvPr id="177" name="Group"/>
          <p:cNvGrpSpPr/>
          <p:nvPr/>
        </p:nvGrpSpPr>
        <p:grpSpPr>
          <a:xfrm>
            <a:off x="20602532" y="4656954"/>
            <a:ext cx="3033141" cy="3044995"/>
            <a:chOff x="0" y="0"/>
            <a:chExt cx="3033139" cy="3044994"/>
          </a:xfrm>
        </p:grpSpPr>
        <p:sp>
          <p:nvSpPr>
            <p:cNvPr id="174" name="Rounded Rectangle"/>
            <p:cNvSpPr/>
            <p:nvPr/>
          </p:nvSpPr>
          <p:spPr>
            <a:xfrm>
              <a:off x="0" y="0"/>
              <a:ext cx="2873751" cy="2870200"/>
            </a:xfrm>
            <a:prstGeom prst="roundRect">
              <a:avLst>
                <a:gd name="adj" fmla="val 12849"/>
              </a:avLst>
            </a:prstGeom>
            <a:solidFill>
              <a:srgbClr val="FFFFFF"/>
            </a:solidFill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75" name="Rounded Rectangle"/>
            <p:cNvSpPr/>
            <p:nvPr/>
          </p:nvSpPr>
          <p:spPr>
            <a:xfrm>
              <a:off x="159388" y="174794"/>
              <a:ext cx="2873752" cy="2870201"/>
            </a:xfrm>
            <a:prstGeom prst="roundRect">
              <a:avLst>
                <a:gd name="adj" fmla="val 12849"/>
              </a:avLst>
            </a:prstGeom>
            <a:solidFill>
              <a:srgbClr val="FFFFFF"/>
            </a:solidFill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76" name="RESULTS…"/>
            <p:cNvSpPr/>
            <p:nvPr/>
          </p:nvSpPr>
          <p:spPr>
            <a:xfrm>
              <a:off x="1608964" y="160989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b="1">
                  <a:solidFill>
                    <a:srgbClr val="01007B"/>
                  </a:solidFill>
                </a:defRPr>
              </a:pPr>
              <a:r>
                <a:t>RESULTS</a:t>
              </a:r>
            </a:p>
            <a:p>
              <a:pPr>
                <a:defRPr b="1">
                  <a:solidFill>
                    <a:srgbClr val="01007B"/>
                  </a:solidFill>
                </a:defRPr>
              </a:pPr>
              <a:r>
                <a:t>AND</a:t>
              </a:r>
            </a:p>
            <a:p>
              <a:pPr>
                <a:defRPr b="1">
                  <a:solidFill>
                    <a:srgbClr val="01007B"/>
                  </a:solidFill>
                </a:defRPr>
              </a:pPr>
              <a:r>
                <a:t>IMPACTS</a:t>
              </a:r>
            </a:p>
          </p:txBody>
        </p:sp>
      </p:grpSp>
      <p:grpSp>
        <p:nvGrpSpPr>
          <p:cNvPr id="181" name="Group"/>
          <p:cNvGrpSpPr/>
          <p:nvPr/>
        </p:nvGrpSpPr>
        <p:grpSpPr>
          <a:xfrm>
            <a:off x="12958241" y="4656954"/>
            <a:ext cx="3033140" cy="3044995"/>
            <a:chOff x="0" y="0"/>
            <a:chExt cx="3033139" cy="3044994"/>
          </a:xfrm>
        </p:grpSpPr>
        <p:sp>
          <p:nvSpPr>
            <p:cNvPr id="178" name="Rounded Rectangle"/>
            <p:cNvSpPr/>
            <p:nvPr/>
          </p:nvSpPr>
          <p:spPr>
            <a:xfrm>
              <a:off x="0" y="0"/>
              <a:ext cx="2873751" cy="2870200"/>
            </a:xfrm>
            <a:prstGeom prst="roundRect">
              <a:avLst>
                <a:gd name="adj" fmla="val 12849"/>
              </a:avLst>
            </a:prstGeom>
            <a:solidFill>
              <a:srgbClr val="FFFFFF"/>
            </a:solidFill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79" name="Rounded Rectangle"/>
            <p:cNvSpPr/>
            <p:nvPr/>
          </p:nvSpPr>
          <p:spPr>
            <a:xfrm>
              <a:off x="159388" y="174794"/>
              <a:ext cx="2873752" cy="2870201"/>
            </a:xfrm>
            <a:prstGeom prst="roundRect">
              <a:avLst>
                <a:gd name="adj" fmla="val 12849"/>
              </a:avLst>
            </a:prstGeom>
            <a:solidFill>
              <a:srgbClr val="FFFFFF"/>
            </a:solidFill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80" name="LITERATURE…"/>
            <p:cNvSpPr/>
            <p:nvPr/>
          </p:nvSpPr>
          <p:spPr>
            <a:xfrm>
              <a:off x="1596264" y="160989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b="1">
                  <a:solidFill>
                    <a:srgbClr val="01007B"/>
                  </a:solidFill>
                </a:defRPr>
              </a:pPr>
              <a:r>
                <a:t>LITERATURE</a:t>
              </a:r>
            </a:p>
            <a:p>
              <a:pPr>
                <a:defRPr b="1">
                  <a:solidFill>
                    <a:srgbClr val="01007B"/>
                  </a:solidFill>
                </a:defRPr>
              </a:pPr>
              <a:r>
                <a:t>REVIEW</a:t>
              </a:r>
            </a:p>
          </p:txBody>
        </p:sp>
      </p:grpSp>
      <p:grpSp>
        <p:nvGrpSpPr>
          <p:cNvPr id="185" name="Group"/>
          <p:cNvGrpSpPr/>
          <p:nvPr/>
        </p:nvGrpSpPr>
        <p:grpSpPr>
          <a:xfrm>
            <a:off x="9000491" y="4656954"/>
            <a:ext cx="3033140" cy="3044995"/>
            <a:chOff x="0" y="0"/>
            <a:chExt cx="3033139" cy="3044994"/>
          </a:xfrm>
        </p:grpSpPr>
        <p:sp>
          <p:nvSpPr>
            <p:cNvPr id="182" name="Rounded Rectangle"/>
            <p:cNvSpPr/>
            <p:nvPr/>
          </p:nvSpPr>
          <p:spPr>
            <a:xfrm>
              <a:off x="0" y="0"/>
              <a:ext cx="2873751" cy="2870200"/>
            </a:xfrm>
            <a:prstGeom prst="roundRect">
              <a:avLst>
                <a:gd name="adj" fmla="val 12849"/>
              </a:avLst>
            </a:prstGeom>
            <a:solidFill>
              <a:srgbClr val="FFFFFF"/>
            </a:solidFill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83" name="Rounded Rectangle"/>
            <p:cNvSpPr/>
            <p:nvPr/>
          </p:nvSpPr>
          <p:spPr>
            <a:xfrm>
              <a:off x="159388" y="174794"/>
              <a:ext cx="2873752" cy="2870201"/>
            </a:xfrm>
            <a:prstGeom prst="roundRect">
              <a:avLst>
                <a:gd name="adj" fmla="val 12849"/>
              </a:avLst>
            </a:prstGeom>
            <a:solidFill>
              <a:srgbClr val="FFFFFF"/>
            </a:solidFill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84" name="AIM AND…"/>
            <p:cNvSpPr/>
            <p:nvPr/>
          </p:nvSpPr>
          <p:spPr>
            <a:xfrm>
              <a:off x="1596264" y="160989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b="1">
                  <a:solidFill>
                    <a:srgbClr val="01007B"/>
                  </a:solidFill>
                </a:defRPr>
              </a:pPr>
              <a:r>
                <a:t>AIM AND</a:t>
              </a:r>
            </a:p>
            <a:p>
              <a:pPr>
                <a:defRPr b="1">
                  <a:solidFill>
                    <a:srgbClr val="01007B"/>
                  </a:solidFill>
                </a:defRPr>
              </a:pPr>
              <a:r>
                <a:t>OBJECTIVES</a:t>
              </a:r>
            </a:p>
          </p:txBody>
        </p:sp>
      </p:grpSp>
      <p:grpSp>
        <p:nvGrpSpPr>
          <p:cNvPr id="189" name="Group"/>
          <p:cNvGrpSpPr/>
          <p:nvPr/>
        </p:nvGrpSpPr>
        <p:grpSpPr>
          <a:xfrm>
            <a:off x="5042740" y="4656954"/>
            <a:ext cx="3033141" cy="3044995"/>
            <a:chOff x="0" y="0"/>
            <a:chExt cx="3033139" cy="3044994"/>
          </a:xfrm>
        </p:grpSpPr>
        <p:sp>
          <p:nvSpPr>
            <p:cNvPr id="186" name="Rounded Rectangle"/>
            <p:cNvSpPr/>
            <p:nvPr/>
          </p:nvSpPr>
          <p:spPr>
            <a:xfrm>
              <a:off x="0" y="0"/>
              <a:ext cx="2873751" cy="2870200"/>
            </a:xfrm>
            <a:prstGeom prst="roundRect">
              <a:avLst>
                <a:gd name="adj" fmla="val 12849"/>
              </a:avLst>
            </a:prstGeom>
            <a:solidFill>
              <a:srgbClr val="FFFFFF"/>
            </a:solidFill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87" name="Rounded Rectangle"/>
            <p:cNvSpPr/>
            <p:nvPr/>
          </p:nvSpPr>
          <p:spPr>
            <a:xfrm>
              <a:off x="159388" y="174794"/>
              <a:ext cx="2873752" cy="2870201"/>
            </a:xfrm>
            <a:prstGeom prst="roundRect">
              <a:avLst>
                <a:gd name="adj" fmla="val 12849"/>
              </a:avLst>
            </a:prstGeom>
            <a:solidFill>
              <a:srgbClr val="FFFFFF"/>
            </a:solidFill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88" name="PROBLEM…"/>
            <p:cNvSpPr/>
            <p:nvPr/>
          </p:nvSpPr>
          <p:spPr>
            <a:xfrm>
              <a:off x="1596264" y="160989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b="1">
                  <a:solidFill>
                    <a:srgbClr val="01007B"/>
                  </a:solidFill>
                </a:defRPr>
              </a:pPr>
              <a:r>
                <a:t>PROBLEM</a:t>
              </a:r>
            </a:p>
            <a:p>
              <a:pPr>
                <a:defRPr b="1">
                  <a:solidFill>
                    <a:srgbClr val="01007B"/>
                  </a:solidFill>
                </a:defRPr>
              </a:pPr>
              <a:r>
                <a:t>STATEMENT</a:t>
              </a:r>
            </a:p>
          </p:txBody>
        </p:sp>
      </p:grpSp>
      <p:sp>
        <p:nvSpPr>
          <p:cNvPr id="190" name="Line"/>
          <p:cNvSpPr/>
          <p:nvPr/>
        </p:nvSpPr>
        <p:spPr>
          <a:xfrm>
            <a:off x="4126674" y="5506126"/>
            <a:ext cx="916067" cy="1"/>
          </a:xfrm>
          <a:prstGeom prst="line">
            <a:avLst/>
          </a:prstGeom>
          <a:ln w="88900">
            <a:solidFill>
              <a:srgbClr val="01007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1" name="Line"/>
          <p:cNvSpPr/>
          <p:nvPr/>
        </p:nvSpPr>
        <p:spPr>
          <a:xfrm>
            <a:off x="8080152" y="6857999"/>
            <a:ext cx="916067" cy="1"/>
          </a:xfrm>
          <a:prstGeom prst="line">
            <a:avLst/>
          </a:prstGeom>
          <a:ln w="88900">
            <a:solidFill>
              <a:srgbClr val="01007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2" name="Line"/>
          <p:cNvSpPr/>
          <p:nvPr/>
        </p:nvSpPr>
        <p:spPr>
          <a:xfrm>
            <a:off x="15991380" y="6857999"/>
            <a:ext cx="916068" cy="1"/>
          </a:xfrm>
          <a:prstGeom prst="line">
            <a:avLst/>
          </a:prstGeom>
          <a:ln w="88900">
            <a:solidFill>
              <a:srgbClr val="01007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3" name="Line"/>
          <p:cNvSpPr/>
          <p:nvPr/>
        </p:nvSpPr>
        <p:spPr>
          <a:xfrm>
            <a:off x="19760382" y="5506126"/>
            <a:ext cx="916068" cy="1"/>
          </a:xfrm>
          <a:prstGeom prst="line">
            <a:avLst/>
          </a:prstGeom>
          <a:ln w="88900">
            <a:solidFill>
              <a:srgbClr val="01007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4" name="Line"/>
          <p:cNvSpPr/>
          <p:nvPr/>
        </p:nvSpPr>
        <p:spPr>
          <a:xfrm>
            <a:off x="12033630" y="5506126"/>
            <a:ext cx="916067" cy="1"/>
          </a:xfrm>
          <a:prstGeom prst="line">
            <a:avLst/>
          </a:prstGeom>
          <a:ln w="88900">
            <a:solidFill>
              <a:srgbClr val="01007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roup"/>
          <p:cNvGrpSpPr/>
          <p:nvPr/>
        </p:nvGrpSpPr>
        <p:grpSpPr>
          <a:xfrm>
            <a:off x="-1906015" y="-3986110"/>
            <a:ext cx="4087475" cy="9465562"/>
            <a:chOff x="0" y="0"/>
            <a:chExt cx="4087473" cy="9465561"/>
          </a:xfrm>
        </p:grpSpPr>
        <p:sp>
          <p:nvSpPr>
            <p:cNvPr id="196" name="Rounded Rectangle"/>
            <p:cNvSpPr/>
            <p:nvPr/>
          </p:nvSpPr>
          <p:spPr>
            <a:xfrm>
              <a:off x="0" y="0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FAA007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97" name="Rounded Rectangle"/>
            <p:cNvSpPr/>
            <p:nvPr/>
          </p:nvSpPr>
          <p:spPr>
            <a:xfrm>
              <a:off x="287541" y="279039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98" name="Rounded Rectangle"/>
            <p:cNvSpPr/>
            <p:nvPr/>
          </p:nvSpPr>
          <p:spPr>
            <a:xfrm>
              <a:off x="560093" y="568251"/>
              <a:ext cx="3527381" cy="8897311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0C6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203" name="Group"/>
          <p:cNvGrpSpPr/>
          <p:nvPr/>
        </p:nvGrpSpPr>
        <p:grpSpPr>
          <a:xfrm>
            <a:off x="22556891" y="10791384"/>
            <a:ext cx="4087475" cy="9465562"/>
            <a:chOff x="0" y="0"/>
            <a:chExt cx="4087473" cy="9465561"/>
          </a:xfrm>
        </p:grpSpPr>
        <p:sp>
          <p:nvSpPr>
            <p:cNvPr id="200" name="Rounded Rectangle"/>
            <p:cNvSpPr/>
            <p:nvPr/>
          </p:nvSpPr>
          <p:spPr>
            <a:xfrm>
              <a:off x="0" y="0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FAA007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01" name="Rounded Rectangle"/>
            <p:cNvSpPr/>
            <p:nvPr/>
          </p:nvSpPr>
          <p:spPr>
            <a:xfrm>
              <a:off x="287541" y="279039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02" name="Rounded Rectangle"/>
            <p:cNvSpPr/>
            <p:nvPr/>
          </p:nvSpPr>
          <p:spPr>
            <a:xfrm>
              <a:off x="560093" y="568251"/>
              <a:ext cx="3527381" cy="8897311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0C6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204" name="INTRODUCTION"/>
          <p:cNvSpPr txBox="1"/>
          <p:nvPr/>
        </p:nvSpPr>
        <p:spPr>
          <a:xfrm>
            <a:off x="3505409" y="3181032"/>
            <a:ext cx="6648070" cy="10932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600">
                <a:solidFill>
                  <a:srgbClr val="01007B"/>
                </a:solidFill>
              </a:defRPr>
            </a:lvl1pPr>
          </a:lstStyle>
          <a:p>
            <a:pPr/>
            <a:r>
              <a:t>INTRODUCTION</a:t>
            </a:r>
          </a:p>
        </p:txBody>
      </p:sp>
      <p:sp>
        <p:nvSpPr>
          <p:cNvPr id="205" name="The weather can greatly impact human activities and has caused significant damage in…"/>
          <p:cNvSpPr txBox="1"/>
          <p:nvPr/>
        </p:nvSpPr>
        <p:spPr>
          <a:xfrm>
            <a:off x="3811333" y="4755383"/>
            <a:ext cx="18076991" cy="3734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500">
                <a:solidFill>
                  <a:srgbClr val="000000"/>
                </a:solidFill>
              </a:defRPr>
            </a:pPr>
            <a:r>
              <a:t>The weather can greatly impact human activities and has caused significant damage in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Nigeria due to unreliable forecasts. Weather forecasting relies on data analysis and 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meteorology, but is often inaccurate and requires human interaction. The weather station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offers a solution by removing human error and providing a user-friendly system for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accurate weather forecasting. The weather station is designed to be inexpensive, portable,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and small in size. It can be used as an outdoor or indoor unit to sense the humidity,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rainfall, temperature e.t.c.</a:t>
            </a:r>
          </a:p>
        </p:txBody>
      </p:sp>
      <p:sp>
        <p:nvSpPr>
          <p:cNvPr id="206" name="Octahedron"/>
          <p:cNvSpPr/>
          <p:nvPr/>
        </p:nvSpPr>
        <p:spPr>
          <a:xfrm>
            <a:off x="18856900" y="-2816907"/>
            <a:ext cx="7868040" cy="7903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7" h="21560" fill="norm" stroke="1" extrusionOk="0">
                <a:moveTo>
                  <a:pt x="11016" y="5"/>
                </a:moveTo>
                <a:cubicBezTo>
                  <a:pt x="10970" y="17"/>
                  <a:pt x="10930" y="54"/>
                  <a:pt x="10916" y="107"/>
                </a:cubicBezTo>
                <a:lnTo>
                  <a:pt x="7656" y="11727"/>
                </a:lnTo>
                <a:cubicBezTo>
                  <a:pt x="7629" y="11824"/>
                  <a:pt x="7708" y="11918"/>
                  <a:pt x="7808" y="11909"/>
                </a:cubicBezTo>
                <a:lnTo>
                  <a:pt x="21388" y="10581"/>
                </a:lnTo>
                <a:cubicBezTo>
                  <a:pt x="21508" y="10570"/>
                  <a:pt x="21561" y="10424"/>
                  <a:pt x="21475" y="10339"/>
                </a:cubicBezTo>
                <a:lnTo>
                  <a:pt x="11155" y="43"/>
                </a:lnTo>
                <a:cubicBezTo>
                  <a:pt x="11116" y="4"/>
                  <a:pt x="11062" y="-7"/>
                  <a:pt x="11016" y="5"/>
                </a:cubicBezTo>
                <a:close/>
                <a:moveTo>
                  <a:pt x="10309" y="158"/>
                </a:moveTo>
                <a:cubicBezTo>
                  <a:pt x="10291" y="160"/>
                  <a:pt x="10273" y="167"/>
                  <a:pt x="10259" y="182"/>
                </a:cubicBezTo>
                <a:lnTo>
                  <a:pt x="42" y="10375"/>
                </a:lnTo>
                <a:cubicBezTo>
                  <a:pt x="-39" y="10455"/>
                  <a:pt x="4" y="10594"/>
                  <a:pt x="117" y="10615"/>
                </a:cubicBezTo>
                <a:lnTo>
                  <a:pt x="6997" y="11901"/>
                </a:lnTo>
                <a:cubicBezTo>
                  <a:pt x="7070" y="11915"/>
                  <a:pt x="7142" y="11871"/>
                  <a:pt x="7162" y="11800"/>
                </a:cubicBezTo>
                <a:lnTo>
                  <a:pt x="10396" y="262"/>
                </a:lnTo>
                <a:cubicBezTo>
                  <a:pt x="10413" y="201"/>
                  <a:pt x="10361" y="154"/>
                  <a:pt x="10309" y="158"/>
                </a:cubicBezTo>
                <a:close/>
                <a:moveTo>
                  <a:pt x="21247" y="11053"/>
                </a:moveTo>
                <a:lnTo>
                  <a:pt x="7787" y="12368"/>
                </a:lnTo>
                <a:cubicBezTo>
                  <a:pt x="7693" y="12377"/>
                  <a:pt x="7636" y="12471"/>
                  <a:pt x="7667" y="12559"/>
                </a:cubicBezTo>
                <a:lnTo>
                  <a:pt x="10878" y="21465"/>
                </a:lnTo>
                <a:cubicBezTo>
                  <a:pt x="10914" y="21564"/>
                  <a:pt x="11040" y="21593"/>
                  <a:pt x="11114" y="21519"/>
                </a:cubicBezTo>
                <a:lnTo>
                  <a:pt x="21361" y="11297"/>
                </a:lnTo>
                <a:cubicBezTo>
                  <a:pt x="21456" y="11203"/>
                  <a:pt x="21381" y="11041"/>
                  <a:pt x="21247" y="11053"/>
                </a:cubicBezTo>
                <a:close/>
                <a:moveTo>
                  <a:pt x="201" y="11096"/>
                </a:moveTo>
                <a:cubicBezTo>
                  <a:pt x="122" y="11081"/>
                  <a:pt x="71" y="11178"/>
                  <a:pt x="128" y="11235"/>
                </a:cubicBezTo>
                <a:lnTo>
                  <a:pt x="10137" y="21218"/>
                </a:lnTo>
                <a:cubicBezTo>
                  <a:pt x="10199" y="21280"/>
                  <a:pt x="10303" y="21215"/>
                  <a:pt x="10273" y="21132"/>
                </a:cubicBezTo>
                <a:lnTo>
                  <a:pt x="7147" y="12464"/>
                </a:lnTo>
                <a:cubicBezTo>
                  <a:pt x="7130" y="12417"/>
                  <a:pt x="7088" y="12383"/>
                  <a:pt x="7038" y="12374"/>
                </a:cubicBezTo>
                <a:lnTo>
                  <a:pt x="201" y="11096"/>
                </a:lnTo>
                <a:close/>
              </a:path>
            </a:pathLst>
          </a:custGeom>
          <a:solidFill>
            <a:srgbClr val="01007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1007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7" name="Circle"/>
          <p:cNvSpPr/>
          <p:nvPr/>
        </p:nvSpPr>
        <p:spPr>
          <a:xfrm>
            <a:off x="3501142" y="4911443"/>
            <a:ext cx="202853" cy="202853"/>
          </a:xfrm>
          <a:prstGeom prst="ellipse">
            <a:avLst/>
          </a:prstGeom>
          <a:solidFill>
            <a:srgbClr val="001C8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Group"/>
          <p:cNvGrpSpPr/>
          <p:nvPr/>
        </p:nvGrpSpPr>
        <p:grpSpPr>
          <a:xfrm>
            <a:off x="-1906015" y="-3986110"/>
            <a:ext cx="4087475" cy="9465562"/>
            <a:chOff x="0" y="0"/>
            <a:chExt cx="4087473" cy="9465561"/>
          </a:xfrm>
        </p:grpSpPr>
        <p:sp>
          <p:nvSpPr>
            <p:cNvPr id="209" name="Rounded Rectangle"/>
            <p:cNvSpPr/>
            <p:nvPr/>
          </p:nvSpPr>
          <p:spPr>
            <a:xfrm>
              <a:off x="0" y="0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FAA007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10" name="Rounded Rectangle"/>
            <p:cNvSpPr/>
            <p:nvPr/>
          </p:nvSpPr>
          <p:spPr>
            <a:xfrm>
              <a:off x="287541" y="279039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11" name="Rounded Rectangle"/>
            <p:cNvSpPr/>
            <p:nvPr/>
          </p:nvSpPr>
          <p:spPr>
            <a:xfrm>
              <a:off x="560093" y="568251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0C6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216" name="Group"/>
          <p:cNvGrpSpPr/>
          <p:nvPr/>
        </p:nvGrpSpPr>
        <p:grpSpPr>
          <a:xfrm>
            <a:off x="22556890" y="10791384"/>
            <a:ext cx="4087475" cy="9465562"/>
            <a:chOff x="0" y="0"/>
            <a:chExt cx="4087473" cy="9465561"/>
          </a:xfrm>
        </p:grpSpPr>
        <p:sp>
          <p:nvSpPr>
            <p:cNvPr id="213" name="Rounded Rectangle"/>
            <p:cNvSpPr/>
            <p:nvPr/>
          </p:nvSpPr>
          <p:spPr>
            <a:xfrm>
              <a:off x="0" y="0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FAA007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14" name="Rounded Rectangle"/>
            <p:cNvSpPr/>
            <p:nvPr/>
          </p:nvSpPr>
          <p:spPr>
            <a:xfrm>
              <a:off x="287541" y="279039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15" name="Rounded Rectangle"/>
            <p:cNvSpPr/>
            <p:nvPr/>
          </p:nvSpPr>
          <p:spPr>
            <a:xfrm>
              <a:off x="560093" y="568251"/>
              <a:ext cx="3527381" cy="8897311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0C6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217" name="AIM AND OBJECTIVES"/>
          <p:cNvSpPr txBox="1"/>
          <p:nvPr/>
        </p:nvSpPr>
        <p:spPr>
          <a:xfrm>
            <a:off x="3803800" y="3174269"/>
            <a:ext cx="9225535" cy="10932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600">
                <a:solidFill>
                  <a:srgbClr val="01007B"/>
                </a:solidFill>
              </a:defRPr>
            </a:lvl1pPr>
          </a:lstStyle>
          <a:p>
            <a:pPr/>
            <a:r>
              <a:t>AIM AND OBJECTIVES</a:t>
            </a:r>
          </a:p>
        </p:txBody>
      </p:sp>
      <p:sp>
        <p:nvSpPr>
          <p:cNvPr id="218" name="Octahedron"/>
          <p:cNvSpPr/>
          <p:nvPr/>
        </p:nvSpPr>
        <p:spPr>
          <a:xfrm>
            <a:off x="18856900" y="-2816907"/>
            <a:ext cx="7868040" cy="7903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7" h="21560" fill="norm" stroke="1" extrusionOk="0">
                <a:moveTo>
                  <a:pt x="11016" y="5"/>
                </a:moveTo>
                <a:cubicBezTo>
                  <a:pt x="10970" y="17"/>
                  <a:pt x="10930" y="54"/>
                  <a:pt x="10916" y="107"/>
                </a:cubicBezTo>
                <a:lnTo>
                  <a:pt x="7656" y="11727"/>
                </a:lnTo>
                <a:cubicBezTo>
                  <a:pt x="7629" y="11824"/>
                  <a:pt x="7708" y="11918"/>
                  <a:pt x="7808" y="11909"/>
                </a:cubicBezTo>
                <a:lnTo>
                  <a:pt x="21388" y="10581"/>
                </a:lnTo>
                <a:cubicBezTo>
                  <a:pt x="21508" y="10570"/>
                  <a:pt x="21561" y="10424"/>
                  <a:pt x="21475" y="10339"/>
                </a:cubicBezTo>
                <a:lnTo>
                  <a:pt x="11155" y="43"/>
                </a:lnTo>
                <a:cubicBezTo>
                  <a:pt x="11116" y="4"/>
                  <a:pt x="11062" y="-7"/>
                  <a:pt x="11016" y="5"/>
                </a:cubicBezTo>
                <a:close/>
                <a:moveTo>
                  <a:pt x="10309" y="158"/>
                </a:moveTo>
                <a:cubicBezTo>
                  <a:pt x="10291" y="160"/>
                  <a:pt x="10273" y="167"/>
                  <a:pt x="10259" y="182"/>
                </a:cubicBezTo>
                <a:lnTo>
                  <a:pt x="42" y="10375"/>
                </a:lnTo>
                <a:cubicBezTo>
                  <a:pt x="-39" y="10455"/>
                  <a:pt x="4" y="10594"/>
                  <a:pt x="117" y="10615"/>
                </a:cubicBezTo>
                <a:lnTo>
                  <a:pt x="6997" y="11901"/>
                </a:lnTo>
                <a:cubicBezTo>
                  <a:pt x="7070" y="11915"/>
                  <a:pt x="7142" y="11871"/>
                  <a:pt x="7162" y="11800"/>
                </a:cubicBezTo>
                <a:lnTo>
                  <a:pt x="10396" y="262"/>
                </a:lnTo>
                <a:cubicBezTo>
                  <a:pt x="10413" y="201"/>
                  <a:pt x="10361" y="154"/>
                  <a:pt x="10309" y="158"/>
                </a:cubicBezTo>
                <a:close/>
                <a:moveTo>
                  <a:pt x="21247" y="11053"/>
                </a:moveTo>
                <a:lnTo>
                  <a:pt x="7787" y="12368"/>
                </a:lnTo>
                <a:cubicBezTo>
                  <a:pt x="7693" y="12377"/>
                  <a:pt x="7636" y="12471"/>
                  <a:pt x="7667" y="12559"/>
                </a:cubicBezTo>
                <a:lnTo>
                  <a:pt x="10878" y="21465"/>
                </a:lnTo>
                <a:cubicBezTo>
                  <a:pt x="10914" y="21564"/>
                  <a:pt x="11040" y="21593"/>
                  <a:pt x="11114" y="21519"/>
                </a:cubicBezTo>
                <a:lnTo>
                  <a:pt x="21361" y="11297"/>
                </a:lnTo>
                <a:cubicBezTo>
                  <a:pt x="21456" y="11203"/>
                  <a:pt x="21381" y="11041"/>
                  <a:pt x="21247" y="11053"/>
                </a:cubicBezTo>
                <a:close/>
                <a:moveTo>
                  <a:pt x="201" y="11096"/>
                </a:moveTo>
                <a:cubicBezTo>
                  <a:pt x="122" y="11081"/>
                  <a:pt x="71" y="11178"/>
                  <a:pt x="128" y="11235"/>
                </a:cubicBezTo>
                <a:lnTo>
                  <a:pt x="10137" y="21218"/>
                </a:lnTo>
                <a:cubicBezTo>
                  <a:pt x="10199" y="21280"/>
                  <a:pt x="10303" y="21215"/>
                  <a:pt x="10273" y="21132"/>
                </a:cubicBezTo>
                <a:lnTo>
                  <a:pt x="7147" y="12464"/>
                </a:lnTo>
                <a:cubicBezTo>
                  <a:pt x="7130" y="12417"/>
                  <a:pt x="7088" y="12383"/>
                  <a:pt x="7038" y="12374"/>
                </a:cubicBezTo>
                <a:lnTo>
                  <a:pt x="201" y="11096"/>
                </a:lnTo>
                <a:close/>
              </a:path>
            </a:pathLst>
          </a:custGeom>
          <a:solidFill>
            <a:srgbClr val="01007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1007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9" name="The aim of this project is to construct a weather station that is able to sense multiple…"/>
          <p:cNvSpPr txBox="1"/>
          <p:nvPr/>
        </p:nvSpPr>
        <p:spPr>
          <a:xfrm>
            <a:off x="3812127" y="4754520"/>
            <a:ext cx="16835946" cy="2171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500">
                <a:solidFill>
                  <a:srgbClr val="000000"/>
                </a:solidFill>
              </a:defRPr>
            </a:pPr>
            <a:r>
              <a:t>The aim of this project is to construct a weather station that is able to sense multiple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weather conditions( Humidity, Temperature, Rainfall, Pressure, Altitude, Dew Point,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and Light intensity); simultaneously, at specific time intervals for a given coverage 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and eliminate human interaction with the system.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roup"/>
          <p:cNvGrpSpPr/>
          <p:nvPr/>
        </p:nvGrpSpPr>
        <p:grpSpPr>
          <a:xfrm>
            <a:off x="-1906015" y="-3986110"/>
            <a:ext cx="4087475" cy="9465562"/>
            <a:chOff x="0" y="0"/>
            <a:chExt cx="4087473" cy="9465561"/>
          </a:xfrm>
        </p:grpSpPr>
        <p:sp>
          <p:nvSpPr>
            <p:cNvPr id="221" name="Rounded Rectangle"/>
            <p:cNvSpPr/>
            <p:nvPr/>
          </p:nvSpPr>
          <p:spPr>
            <a:xfrm>
              <a:off x="0" y="0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FAA007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22" name="Rounded Rectangle"/>
            <p:cNvSpPr/>
            <p:nvPr/>
          </p:nvSpPr>
          <p:spPr>
            <a:xfrm>
              <a:off x="287541" y="279039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23" name="Rounded Rectangle"/>
            <p:cNvSpPr/>
            <p:nvPr/>
          </p:nvSpPr>
          <p:spPr>
            <a:xfrm>
              <a:off x="560093" y="568251"/>
              <a:ext cx="3527381" cy="8897311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0C6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228" name="Group"/>
          <p:cNvGrpSpPr/>
          <p:nvPr/>
        </p:nvGrpSpPr>
        <p:grpSpPr>
          <a:xfrm>
            <a:off x="22556891" y="10791384"/>
            <a:ext cx="4087475" cy="9465562"/>
            <a:chOff x="0" y="0"/>
            <a:chExt cx="4087473" cy="9465561"/>
          </a:xfrm>
        </p:grpSpPr>
        <p:sp>
          <p:nvSpPr>
            <p:cNvPr id="225" name="Rounded Rectangle"/>
            <p:cNvSpPr/>
            <p:nvPr/>
          </p:nvSpPr>
          <p:spPr>
            <a:xfrm>
              <a:off x="0" y="0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FAA007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26" name="Rounded Rectangle"/>
            <p:cNvSpPr/>
            <p:nvPr/>
          </p:nvSpPr>
          <p:spPr>
            <a:xfrm>
              <a:off x="287541" y="279039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27" name="Rounded Rectangle"/>
            <p:cNvSpPr/>
            <p:nvPr/>
          </p:nvSpPr>
          <p:spPr>
            <a:xfrm>
              <a:off x="560093" y="568251"/>
              <a:ext cx="3527381" cy="8897311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0C6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229" name="LITERATURE REVIEW"/>
          <p:cNvSpPr txBox="1"/>
          <p:nvPr/>
        </p:nvSpPr>
        <p:spPr>
          <a:xfrm>
            <a:off x="3499001" y="3174268"/>
            <a:ext cx="8788833" cy="1093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6600">
                <a:solidFill>
                  <a:srgbClr val="01007B"/>
                </a:solidFill>
              </a:defRPr>
            </a:lvl1pPr>
          </a:lstStyle>
          <a:p>
            <a:pPr/>
            <a:r>
              <a:t>LITERATURE REVIEW</a:t>
            </a:r>
          </a:p>
        </p:txBody>
      </p:sp>
      <p:sp>
        <p:nvSpPr>
          <p:cNvPr id="230" name="Octahedron"/>
          <p:cNvSpPr/>
          <p:nvPr/>
        </p:nvSpPr>
        <p:spPr>
          <a:xfrm>
            <a:off x="18856900" y="-2816907"/>
            <a:ext cx="7868040" cy="7903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7" h="21560" fill="norm" stroke="1" extrusionOk="0">
                <a:moveTo>
                  <a:pt x="11016" y="5"/>
                </a:moveTo>
                <a:cubicBezTo>
                  <a:pt x="10970" y="17"/>
                  <a:pt x="10930" y="54"/>
                  <a:pt x="10916" y="107"/>
                </a:cubicBezTo>
                <a:lnTo>
                  <a:pt x="7656" y="11727"/>
                </a:lnTo>
                <a:cubicBezTo>
                  <a:pt x="7629" y="11824"/>
                  <a:pt x="7708" y="11918"/>
                  <a:pt x="7808" y="11909"/>
                </a:cubicBezTo>
                <a:lnTo>
                  <a:pt x="21388" y="10581"/>
                </a:lnTo>
                <a:cubicBezTo>
                  <a:pt x="21508" y="10570"/>
                  <a:pt x="21561" y="10424"/>
                  <a:pt x="21475" y="10339"/>
                </a:cubicBezTo>
                <a:lnTo>
                  <a:pt x="11155" y="43"/>
                </a:lnTo>
                <a:cubicBezTo>
                  <a:pt x="11116" y="4"/>
                  <a:pt x="11062" y="-7"/>
                  <a:pt x="11016" y="5"/>
                </a:cubicBezTo>
                <a:close/>
                <a:moveTo>
                  <a:pt x="10309" y="158"/>
                </a:moveTo>
                <a:cubicBezTo>
                  <a:pt x="10291" y="160"/>
                  <a:pt x="10273" y="167"/>
                  <a:pt x="10259" y="182"/>
                </a:cubicBezTo>
                <a:lnTo>
                  <a:pt x="42" y="10375"/>
                </a:lnTo>
                <a:cubicBezTo>
                  <a:pt x="-39" y="10455"/>
                  <a:pt x="4" y="10594"/>
                  <a:pt x="117" y="10615"/>
                </a:cubicBezTo>
                <a:lnTo>
                  <a:pt x="6997" y="11901"/>
                </a:lnTo>
                <a:cubicBezTo>
                  <a:pt x="7070" y="11915"/>
                  <a:pt x="7142" y="11871"/>
                  <a:pt x="7162" y="11800"/>
                </a:cubicBezTo>
                <a:lnTo>
                  <a:pt x="10396" y="262"/>
                </a:lnTo>
                <a:cubicBezTo>
                  <a:pt x="10413" y="201"/>
                  <a:pt x="10361" y="154"/>
                  <a:pt x="10309" y="158"/>
                </a:cubicBezTo>
                <a:close/>
                <a:moveTo>
                  <a:pt x="21247" y="11053"/>
                </a:moveTo>
                <a:lnTo>
                  <a:pt x="7787" y="12368"/>
                </a:lnTo>
                <a:cubicBezTo>
                  <a:pt x="7693" y="12377"/>
                  <a:pt x="7636" y="12471"/>
                  <a:pt x="7667" y="12559"/>
                </a:cubicBezTo>
                <a:lnTo>
                  <a:pt x="10878" y="21465"/>
                </a:lnTo>
                <a:cubicBezTo>
                  <a:pt x="10914" y="21564"/>
                  <a:pt x="11040" y="21593"/>
                  <a:pt x="11114" y="21519"/>
                </a:cubicBezTo>
                <a:lnTo>
                  <a:pt x="21361" y="11297"/>
                </a:lnTo>
                <a:cubicBezTo>
                  <a:pt x="21456" y="11203"/>
                  <a:pt x="21381" y="11041"/>
                  <a:pt x="21247" y="11053"/>
                </a:cubicBezTo>
                <a:close/>
                <a:moveTo>
                  <a:pt x="201" y="11096"/>
                </a:moveTo>
                <a:cubicBezTo>
                  <a:pt x="122" y="11081"/>
                  <a:pt x="71" y="11178"/>
                  <a:pt x="128" y="11235"/>
                </a:cubicBezTo>
                <a:lnTo>
                  <a:pt x="10137" y="21218"/>
                </a:lnTo>
                <a:cubicBezTo>
                  <a:pt x="10199" y="21280"/>
                  <a:pt x="10303" y="21215"/>
                  <a:pt x="10273" y="21132"/>
                </a:cubicBezTo>
                <a:lnTo>
                  <a:pt x="7147" y="12464"/>
                </a:lnTo>
                <a:cubicBezTo>
                  <a:pt x="7130" y="12417"/>
                  <a:pt x="7088" y="12383"/>
                  <a:pt x="7038" y="12374"/>
                </a:cubicBezTo>
                <a:lnTo>
                  <a:pt x="201" y="11096"/>
                </a:lnTo>
                <a:close/>
              </a:path>
            </a:pathLst>
          </a:custGeom>
          <a:solidFill>
            <a:srgbClr val="01007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1007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31" name="In C. Shyamala, P. Divya, Ifrah Naaz's project, a low-cost weather monitoring station is…"/>
          <p:cNvSpPr txBox="1"/>
          <p:nvPr/>
        </p:nvSpPr>
        <p:spPr>
          <a:xfrm>
            <a:off x="3804011" y="4745840"/>
            <a:ext cx="17297337" cy="78996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500">
                <a:solidFill>
                  <a:srgbClr val="000000"/>
                </a:solidFill>
              </a:defRPr>
            </a:pPr>
            <a:r>
              <a:t>In C. Shyamala, P. Divya, Ifrah Naaz's project, a low-cost weather monitoring station is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designed using a Raspberry Pi. It measures temperature, rain, wind velocity and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direction, and humidity and saves the data on a server for access via the Internet.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In The Design &amp; Implementation of Solar Powered Automatic Weather Station based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on ESP32 and GPRS Module Project, a solar-powered automatic weather station is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developed that uses the ESP32 as the main processor and measures weather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parameters like temperature, humidity, wind speed, wind direction, air pressure,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rainfall, and irradiance. The data is sent to the cloud via a GPRS Module and logged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locally on an SD card.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In an IoT-based weather station project with air quality measurement, the ESP32 board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is used to process measurement data for weather parameters like wind speed, wind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direction, humidity, temperature, air pressure, rainfall, and UV index and air quality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parameters like ozone and hydrogen.</a:t>
            </a:r>
          </a:p>
        </p:txBody>
      </p:sp>
      <p:sp>
        <p:nvSpPr>
          <p:cNvPr id="232" name="Circle"/>
          <p:cNvSpPr/>
          <p:nvPr/>
        </p:nvSpPr>
        <p:spPr>
          <a:xfrm>
            <a:off x="3501142" y="4911443"/>
            <a:ext cx="202853" cy="202853"/>
          </a:xfrm>
          <a:prstGeom prst="ellipse">
            <a:avLst/>
          </a:prstGeom>
          <a:solidFill>
            <a:srgbClr val="001C8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33" name="Circle"/>
          <p:cNvSpPr/>
          <p:nvPr/>
        </p:nvSpPr>
        <p:spPr>
          <a:xfrm>
            <a:off x="3501142" y="7010324"/>
            <a:ext cx="202853" cy="202854"/>
          </a:xfrm>
          <a:prstGeom prst="ellipse">
            <a:avLst/>
          </a:prstGeom>
          <a:solidFill>
            <a:srgbClr val="001C8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34" name="Circle"/>
          <p:cNvSpPr/>
          <p:nvPr/>
        </p:nvSpPr>
        <p:spPr>
          <a:xfrm>
            <a:off x="3501142" y="10672283"/>
            <a:ext cx="202853" cy="202853"/>
          </a:xfrm>
          <a:prstGeom prst="ellipse">
            <a:avLst/>
          </a:prstGeom>
          <a:solidFill>
            <a:srgbClr val="001C8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roup"/>
          <p:cNvGrpSpPr/>
          <p:nvPr/>
        </p:nvGrpSpPr>
        <p:grpSpPr>
          <a:xfrm>
            <a:off x="-1906015" y="-3986110"/>
            <a:ext cx="4087475" cy="9465562"/>
            <a:chOff x="0" y="0"/>
            <a:chExt cx="4087473" cy="9465561"/>
          </a:xfrm>
        </p:grpSpPr>
        <p:sp>
          <p:nvSpPr>
            <p:cNvPr id="236" name="Rounded Rectangle"/>
            <p:cNvSpPr/>
            <p:nvPr/>
          </p:nvSpPr>
          <p:spPr>
            <a:xfrm>
              <a:off x="0" y="0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FAA007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37" name="Rounded Rectangle"/>
            <p:cNvSpPr/>
            <p:nvPr/>
          </p:nvSpPr>
          <p:spPr>
            <a:xfrm>
              <a:off x="287541" y="279039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38" name="Rounded Rectangle"/>
            <p:cNvSpPr/>
            <p:nvPr/>
          </p:nvSpPr>
          <p:spPr>
            <a:xfrm>
              <a:off x="560093" y="568251"/>
              <a:ext cx="3527381" cy="8897311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0C6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243" name="Group"/>
          <p:cNvGrpSpPr/>
          <p:nvPr/>
        </p:nvGrpSpPr>
        <p:grpSpPr>
          <a:xfrm>
            <a:off x="22556891" y="10791384"/>
            <a:ext cx="4087475" cy="9465562"/>
            <a:chOff x="0" y="0"/>
            <a:chExt cx="4087473" cy="9465561"/>
          </a:xfrm>
        </p:grpSpPr>
        <p:sp>
          <p:nvSpPr>
            <p:cNvPr id="240" name="Rounded Rectangle"/>
            <p:cNvSpPr/>
            <p:nvPr/>
          </p:nvSpPr>
          <p:spPr>
            <a:xfrm>
              <a:off x="0" y="0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FAA007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41" name="Rounded Rectangle"/>
            <p:cNvSpPr/>
            <p:nvPr/>
          </p:nvSpPr>
          <p:spPr>
            <a:xfrm>
              <a:off x="287541" y="279039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42" name="Rounded Rectangle"/>
            <p:cNvSpPr/>
            <p:nvPr/>
          </p:nvSpPr>
          <p:spPr>
            <a:xfrm>
              <a:off x="560093" y="568251"/>
              <a:ext cx="3527381" cy="8897311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0C6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244" name="METHODOLOGY"/>
          <p:cNvSpPr txBox="1"/>
          <p:nvPr/>
        </p:nvSpPr>
        <p:spPr>
          <a:xfrm>
            <a:off x="3803801" y="1602249"/>
            <a:ext cx="6820739" cy="10932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6600">
                <a:solidFill>
                  <a:srgbClr val="01007B"/>
                </a:solidFill>
              </a:defRPr>
            </a:lvl1pPr>
          </a:lstStyle>
          <a:p>
            <a:pPr/>
            <a:r>
              <a:t>METHODOLOGY</a:t>
            </a:r>
          </a:p>
        </p:txBody>
      </p:sp>
      <p:sp>
        <p:nvSpPr>
          <p:cNvPr id="245" name="Octahedron"/>
          <p:cNvSpPr/>
          <p:nvPr/>
        </p:nvSpPr>
        <p:spPr>
          <a:xfrm>
            <a:off x="18856900" y="-2816907"/>
            <a:ext cx="7868040" cy="7903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7" h="21560" fill="norm" stroke="1" extrusionOk="0">
                <a:moveTo>
                  <a:pt x="11016" y="5"/>
                </a:moveTo>
                <a:cubicBezTo>
                  <a:pt x="10970" y="17"/>
                  <a:pt x="10930" y="54"/>
                  <a:pt x="10916" y="107"/>
                </a:cubicBezTo>
                <a:lnTo>
                  <a:pt x="7656" y="11727"/>
                </a:lnTo>
                <a:cubicBezTo>
                  <a:pt x="7629" y="11824"/>
                  <a:pt x="7708" y="11918"/>
                  <a:pt x="7808" y="11909"/>
                </a:cubicBezTo>
                <a:lnTo>
                  <a:pt x="21388" y="10581"/>
                </a:lnTo>
                <a:cubicBezTo>
                  <a:pt x="21508" y="10570"/>
                  <a:pt x="21561" y="10424"/>
                  <a:pt x="21475" y="10339"/>
                </a:cubicBezTo>
                <a:lnTo>
                  <a:pt x="11155" y="43"/>
                </a:lnTo>
                <a:cubicBezTo>
                  <a:pt x="11116" y="4"/>
                  <a:pt x="11062" y="-7"/>
                  <a:pt x="11016" y="5"/>
                </a:cubicBezTo>
                <a:close/>
                <a:moveTo>
                  <a:pt x="10309" y="158"/>
                </a:moveTo>
                <a:cubicBezTo>
                  <a:pt x="10291" y="160"/>
                  <a:pt x="10273" y="167"/>
                  <a:pt x="10259" y="182"/>
                </a:cubicBezTo>
                <a:lnTo>
                  <a:pt x="42" y="10375"/>
                </a:lnTo>
                <a:cubicBezTo>
                  <a:pt x="-39" y="10455"/>
                  <a:pt x="4" y="10594"/>
                  <a:pt x="117" y="10615"/>
                </a:cubicBezTo>
                <a:lnTo>
                  <a:pt x="6997" y="11901"/>
                </a:lnTo>
                <a:cubicBezTo>
                  <a:pt x="7070" y="11915"/>
                  <a:pt x="7142" y="11871"/>
                  <a:pt x="7162" y="11800"/>
                </a:cubicBezTo>
                <a:lnTo>
                  <a:pt x="10396" y="262"/>
                </a:lnTo>
                <a:cubicBezTo>
                  <a:pt x="10413" y="201"/>
                  <a:pt x="10361" y="154"/>
                  <a:pt x="10309" y="158"/>
                </a:cubicBezTo>
                <a:close/>
                <a:moveTo>
                  <a:pt x="21247" y="11053"/>
                </a:moveTo>
                <a:lnTo>
                  <a:pt x="7787" y="12368"/>
                </a:lnTo>
                <a:cubicBezTo>
                  <a:pt x="7693" y="12377"/>
                  <a:pt x="7636" y="12471"/>
                  <a:pt x="7667" y="12559"/>
                </a:cubicBezTo>
                <a:lnTo>
                  <a:pt x="10878" y="21465"/>
                </a:lnTo>
                <a:cubicBezTo>
                  <a:pt x="10914" y="21564"/>
                  <a:pt x="11040" y="21593"/>
                  <a:pt x="11114" y="21519"/>
                </a:cubicBezTo>
                <a:lnTo>
                  <a:pt x="21361" y="11297"/>
                </a:lnTo>
                <a:cubicBezTo>
                  <a:pt x="21456" y="11203"/>
                  <a:pt x="21381" y="11041"/>
                  <a:pt x="21247" y="11053"/>
                </a:cubicBezTo>
                <a:close/>
                <a:moveTo>
                  <a:pt x="201" y="11096"/>
                </a:moveTo>
                <a:cubicBezTo>
                  <a:pt x="122" y="11081"/>
                  <a:pt x="71" y="11178"/>
                  <a:pt x="128" y="11235"/>
                </a:cubicBezTo>
                <a:lnTo>
                  <a:pt x="10137" y="21218"/>
                </a:lnTo>
                <a:cubicBezTo>
                  <a:pt x="10199" y="21280"/>
                  <a:pt x="10303" y="21215"/>
                  <a:pt x="10273" y="21132"/>
                </a:cubicBezTo>
                <a:lnTo>
                  <a:pt x="7147" y="12464"/>
                </a:lnTo>
                <a:cubicBezTo>
                  <a:pt x="7130" y="12417"/>
                  <a:pt x="7088" y="12383"/>
                  <a:pt x="7038" y="12374"/>
                </a:cubicBezTo>
                <a:lnTo>
                  <a:pt x="201" y="11096"/>
                </a:lnTo>
                <a:close/>
              </a:path>
            </a:pathLst>
          </a:custGeom>
          <a:solidFill>
            <a:srgbClr val="01007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1007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46" name="In constructing our weather station, we made use of 2 ESP32 microcontroller,…"/>
          <p:cNvSpPr txBox="1"/>
          <p:nvPr/>
        </p:nvSpPr>
        <p:spPr>
          <a:xfrm>
            <a:off x="3812127" y="2917430"/>
            <a:ext cx="18359248" cy="47754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500">
                <a:solidFill>
                  <a:srgbClr val="000000"/>
                </a:solidFill>
              </a:defRPr>
            </a:pPr>
            <a:r>
              <a:t>In constructing our weather station, we made use of 2 ESP32 microcontroller,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one at the sensor node and the other at the gateway node.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At the sensor node, the microcontroller was used to receive data from the various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sensors, then transfer it to the microcontroller at the gateway node with the help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of a Lora module.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The second microcontroller at the gateway node on receiving the data from the sensor node</a:t>
            </a:r>
          </a:p>
          <a:p>
            <a:pPr algn="l">
              <a:defRPr sz="3500">
                <a:solidFill>
                  <a:srgbClr val="000000"/>
                </a:solidFill>
              </a:defRPr>
            </a:pPr>
            <a:r>
              <a:t>Helps send the data to the web server via Wi-Fi connection.</a:t>
            </a:r>
          </a:p>
        </p:txBody>
      </p:sp>
      <p:grpSp>
        <p:nvGrpSpPr>
          <p:cNvPr id="250" name="Group"/>
          <p:cNvGrpSpPr/>
          <p:nvPr/>
        </p:nvGrpSpPr>
        <p:grpSpPr>
          <a:xfrm>
            <a:off x="3994718" y="8600718"/>
            <a:ext cx="3033140" cy="3044995"/>
            <a:chOff x="0" y="0"/>
            <a:chExt cx="3033139" cy="3044994"/>
          </a:xfrm>
        </p:grpSpPr>
        <p:sp>
          <p:nvSpPr>
            <p:cNvPr id="247" name="Rounded Rectangle"/>
            <p:cNvSpPr/>
            <p:nvPr/>
          </p:nvSpPr>
          <p:spPr>
            <a:xfrm>
              <a:off x="0" y="0"/>
              <a:ext cx="2873751" cy="2870200"/>
            </a:xfrm>
            <a:prstGeom prst="roundRect">
              <a:avLst>
                <a:gd name="adj" fmla="val 12849"/>
              </a:avLst>
            </a:prstGeom>
            <a:solidFill>
              <a:srgbClr val="FFFFFF"/>
            </a:solidFill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48" name="Rounded Rectangle"/>
            <p:cNvSpPr/>
            <p:nvPr/>
          </p:nvSpPr>
          <p:spPr>
            <a:xfrm>
              <a:off x="159388" y="174794"/>
              <a:ext cx="2873752" cy="2870201"/>
            </a:xfrm>
            <a:prstGeom prst="roundRect">
              <a:avLst>
                <a:gd name="adj" fmla="val 12849"/>
              </a:avLst>
            </a:prstGeom>
            <a:solidFill>
              <a:srgbClr val="FFFFFF"/>
            </a:solidFill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49" name="ENVIRONMENT"/>
            <p:cNvSpPr/>
            <p:nvPr/>
          </p:nvSpPr>
          <p:spPr>
            <a:xfrm>
              <a:off x="1596264" y="160989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01007B"/>
                  </a:solidFill>
                </a:defRPr>
              </a:lvl1pPr>
            </a:lstStyle>
            <a:p>
              <a:pPr/>
              <a:r>
                <a:t>ENVIRONMENT</a:t>
              </a:r>
            </a:p>
          </p:txBody>
        </p:sp>
      </p:grpSp>
      <p:grpSp>
        <p:nvGrpSpPr>
          <p:cNvPr id="254" name="Group"/>
          <p:cNvGrpSpPr/>
          <p:nvPr/>
        </p:nvGrpSpPr>
        <p:grpSpPr>
          <a:xfrm>
            <a:off x="7962529" y="8600718"/>
            <a:ext cx="3033140" cy="3044995"/>
            <a:chOff x="0" y="0"/>
            <a:chExt cx="3033139" cy="3044994"/>
          </a:xfrm>
        </p:grpSpPr>
        <p:sp>
          <p:nvSpPr>
            <p:cNvPr id="251" name="Rounded Rectangle"/>
            <p:cNvSpPr/>
            <p:nvPr/>
          </p:nvSpPr>
          <p:spPr>
            <a:xfrm>
              <a:off x="0" y="0"/>
              <a:ext cx="2873751" cy="2870200"/>
            </a:xfrm>
            <a:prstGeom prst="roundRect">
              <a:avLst>
                <a:gd name="adj" fmla="val 12849"/>
              </a:avLst>
            </a:prstGeom>
            <a:solidFill>
              <a:srgbClr val="FFFFFF"/>
            </a:solidFill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52" name="Rounded Rectangle"/>
            <p:cNvSpPr/>
            <p:nvPr/>
          </p:nvSpPr>
          <p:spPr>
            <a:xfrm>
              <a:off x="159388" y="174794"/>
              <a:ext cx="2873752" cy="2870201"/>
            </a:xfrm>
            <a:prstGeom prst="roundRect">
              <a:avLst>
                <a:gd name="adj" fmla="val 12849"/>
              </a:avLst>
            </a:prstGeom>
            <a:solidFill>
              <a:srgbClr val="FFFFFF"/>
            </a:solidFill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53" name="SENSING UNIT…"/>
            <p:cNvSpPr/>
            <p:nvPr/>
          </p:nvSpPr>
          <p:spPr>
            <a:xfrm>
              <a:off x="1596264" y="160989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b="1">
                  <a:solidFill>
                    <a:srgbClr val="01007B"/>
                  </a:solidFill>
                </a:defRPr>
              </a:pPr>
              <a:r>
                <a:t>SENSING UNIT</a:t>
              </a:r>
            </a:p>
            <a:p>
              <a:pPr>
                <a:defRPr b="1">
                  <a:solidFill>
                    <a:srgbClr val="01007B"/>
                  </a:solidFill>
                </a:defRPr>
              </a:pPr>
              <a:r>
                <a:t>(ESP32)</a:t>
              </a:r>
            </a:p>
          </p:txBody>
        </p:sp>
      </p:grpSp>
      <p:grpSp>
        <p:nvGrpSpPr>
          <p:cNvPr id="258" name="Group"/>
          <p:cNvGrpSpPr/>
          <p:nvPr/>
        </p:nvGrpSpPr>
        <p:grpSpPr>
          <a:xfrm>
            <a:off x="11863921" y="8600718"/>
            <a:ext cx="3033141" cy="3044995"/>
            <a:chOff x="0" y="0"/>
            <a:chExt cx="3033139" cy="3044994"/>
          </a:xfrm>
        </p:grpSpPr>
        <p:sp>
          <p:nvSpPr>
            <p:cNvPr id="255" name="Rounded Rectangle"/>
            <p:cNvSpPr/>
            <p:nvPr/>
          </p:nvSpPr>
          <p:spPr>
            <a:xfrm>
              <a:off x="0" y="0"/>
              <a:ext cx="2873751" cy="2870200"/>
            </a:xfrm>
            <a:prstGeom prst="roundRect">
              <a:avLst>
                <a:gd name="adj" fmla="val 12849"/>
              </a:avLst>
            </a:prstGeom>
            <a:solidFill>
              <a:srgbClr val="FFFFFF"/>
            </a:solidFill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56" name="Rounded Rectangle"/>
            <p:cNvSpPr/>
            <p:nvPr/>
          </p:nvSpPr>
          <p:spPr>
            <a:xfrm>
              <a:off x="159388" y="174794"/>
              <a:ext cx="2873752" cy="2870201"/>
            </a:xfrm>
            <a:prstGeom prst="roundRect">
              <a:avLst>
                <a:gd name="adj" fmla="val 12849"/>
              </a:avLst>
            </a:prstGeom>
            <a:solidFill>
              <a:srgbClr val="FFFFFF"/>
            </a:solidFill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57" name="GATEWAY UNIT…"/>
            <p:cNvSpPr/>
            <p:nvPr/>
          </p:nvSpPr>
          <p:spPr>
            <a:xfrm>
              <a:off x="1596264" y="160989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b="1">
                  <a:solidFill>
                    <a:srgbClr val="01007B"/>
                  </a:solidFill>
                </a:defRPr>
              </a:pPr>
              <a:r>
                <a:t>GATEWAY UNIT</a:t>
              </a:r>
            </a:p>
            <a:p>
              <a:pPr>
                <a:defRPr b="1">
                  <a:solidFill>
                    <a:srgbClr val="01007B"/>
                  </a:solidFill>
                </a:defRPr>
              </a:pPr>
              <a:r>
                <a:t>(ESP32)</a:t>
              </a:r>
            </a:p>
          </p:txBody>
        </p:sp>
      </p:grpSp>
      <p:grpSp>
        <p:nvGrpSpPr>
          <p:cNvPr id="262" name="Group"/>
          <p:cNvGrpSpPr/>
          <p:nvPr/>
        </p:nvGrpSpPr>
        <p:grpSpPr>
          <a:xfrm>
            <a:off x="15908670" y="8600718"/>
            <a:ext cx="3033140" cy="3044995"/>
            <a:chOff x="0" y="0"/>
            <a:chExt cx="3033139" cy="3044994"/>
          </a:xfrm>
        </p:grpSpPr>
        <p:sp>
          <p:nvSpPr>
            <p:cNvPr id="259" name="Rounded Rectangle"/>
            <p:cNvSpPr/>
            <p:nvPr/>
          </p:nvSpPr>
          <p:spPr>
            <a:xfrm>
              <a:off x="0" y="0"/>
              <a:ext cx="2873751" cy="2870200"/>
            </a:xfrm>
            <a:prstGeom prst="roundRect">
              <a:avLst>
                <a:gd name="adj" fmla="val 12849"/>
              </a:avLst>
            </a:prstGeom>
            <a:solidFill>
              <a:srgbClr val="FFFFFF"/>
            </a:solidFill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60" name="Rounded Rectangle"/>
            <p:cNvSpPr/>
            <p:nvPr/>
          </p:nvSpPr>
          <p:spPr>
            <a:xfrm>
              <a:off x="159388" y="174794"/>
              <a:ext cx="2873752" cy="2870201"/>
            </a:xfrm>
            <a:prstGeom prst="roundRect">
              <a:avLst>
                <a:gd name="adj" fmla="val 12849"/>
              </a:avLst>
            </a:prstGeom>
            <a:solidFill>
              <a:srgbClr val="FFFFFF"/>
            </a:solidFill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61" name="WEB SERVER…"/>
            <p:cNvSpPr/>
            <p:nvPr/>
          </p:nvSpPr>
          <p:spPr>
            <a:xfrm>
              <a:off x="1596264" y="160989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b="1">
                  <a:solidFill>
                    <a:srgbClr val="01007B"/>
                  </a:solidFill>
                </a:defRPr>
              </a:pPr>
              <a:r>
                <a:t>WEB SERVER</a:t>
              </a:r>
            </a:p>
            <a:p>
              <a:pPr>
                <a:defRPr b="1">
                  <a:solidFill>
                    <a:srgbClr val="01007B"/>
                  </a:solidFill>
                </a:defRPr>
              </a:pPr>
              <a:r>
                <a:t>(IP ADDRESS)</a:t>
              </a:r>
            </a:p>
          </p:txBody>
        </p:sp>
      </p:grpSp>
      <p:sp>
        <p:nvSpPr>
          <p:cNvPr id="263" name="Line"/>
          <p:cNvSpPr/>
          <p:nvPr/>
        </p:nvSpPr>
        <p:spPr>
          <a:xfrm>
            <a:off x="7073032" y="9377747"/>
            <a:ext cx="916068" cy="1"/>
          </a:xfrm>
          <a:prstGeom prst="line">
            <a:avLst/>
          </a:prstGeom>
          <a:ln w="88900">
            <a:solidFill>
              <a:srgbClr val="01007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64" name="Line"/>
          <p:cNvSpPr/>
          <p:nvPr/>
        </p:nvSpPr>
        <p:spPr>
          <a:xfrm>
            <a:off x="10950897" y="10803304"/>
            <a:ext cx="916068" cy="1"/>
          </a:xfrm>
          <a:prstGeom prst="line">
            <a:avLst/>
          </a:prstGeom>
          <a:ln w="88900">
            <a:solidFill>
              <a:srgbClr val="01007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65" name="Line"/>
          <p:cNvSpPr/>
          <p:nvPr/>
        </p:nvSpPr>
        <p:spPr>
          <a:xfrm>
            <a:off x="14995633" y="9377747"/>
            <a:ext cx="916067" cy="1"/>
          </a:xfrm>
          <a:prstGeom prst="line">
            <a:avLst/>
          </a:prstGeom>
          <a:ln w="88900">
            <a:solidFill>
              <a:srgbClr val="01007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66" name="BLOCK DIAGRAM"/>
          <p:cNvSpPr txBox="1"/>
          <p:nvPr/>
        </p:nvSpPr>
        <p:spPr>
          <a:xfrm>
            <a:off x="10256813" y="12222831"/>
            <a:ext cx="2626463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BLOCK DIAGRAM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roup"/>
          <p:cNvGrpSpPr/>
          <p:nvPr/>
        </p:nvGrpSpPr>
        <p:grpSpPr>
          <a:xfrm>
            <a:off x="-1906015" y="-3986110"/>
            <a:ext cx="4087475" cy="9465562"/>
            <a:chOff x="0" y="0"/>
            <a:chExt cx="4087473" cy="9465561"/>
          </a:xfrm>
        </p:grpSpPr>
        <p:sp>
          <p:nvSpPr>
            <p:cNvPr id="268" name="Rounded Rectangle"/>
            <p:cNvSpPr/>
            <p:nvPr/>
          </p:nvSpPr>
          <p:spPr>
            <a:xfrm>
              <a:off x="0" y="0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FAA007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69" name="Rounded Rectangle"/>
            <p:cNvSpPr/>
            <p:nvPr/>
          </p:nvSpPr>
          <p:spPr>
            <a:xfrm>
              <a:off x="287541" y="279039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70" name="Rounded Rectangle"/>
            <p:cNvSpPr/>
            <p:nvPr/>
          </p:nvSpPr>
          <p:spPr>
            <a:xfrm>
              <a:off x="560093" y="568251"/>
              <a:ext cx="3527381" cy="8897311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0C6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275" name="Group"/>
          <p:cNvGrpSpPr/>
          <p:nvPr/>
        </p:nvGrpSpPr>
        <p:grpSpPr>
          <a:xfrm>
            <a:off x="22556891" y="10791384"/>
            <a:ext cx="4087475" cy="9465562"/>
            <a:chOff x="0" y="0"/>
            <a:chExt cx="4087473" cy="9465561"/>
          </a:xfrm>
        </p:grpSpPr>
        <p:sp>
          <p:nvSpPr>
            <p:cNvPr id="272" name="Rounded Rectangle"/>
            <p:cNvSpPr/>
            <p:nvPr/>
          </p:nvSpPr>
          <p:spPr>
            <a:xfrm>
              <a:off x="0" y="0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FAA007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73" name="Rounded Rectangle"/>
            <p:cNvSpPr/>
            <p:nvPr/>
          </p:nvSpPr>
          <p:spPr>
            <a:xfrm>
              <a:off x="287541" y="279039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74" name="Rounded Rectangle"/>
            <p:cNvSpPr/>
            <p:nvPr/>
          </p:nvSpPr>
          <p:spPr>
            <a:xfrm>
              <a:off x="560093" y="568251"/>
              <a:ext cx="3527381" cy="8897311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0C6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276" name="Octahedron"/>
          <p:cNvSpPr/>
          <p:nvPr/>
        </p:nvSpPr>
        <p:spPr>
          <a:xfrm>
            <a:off x="18856900" y="-2816907"/>
            <a:ext cx="7868040" cy="7903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7" h="21560" fill="norm" stroke="1" extrusionOk="0">
                <a:moveTo>
                  <a:pt x="11016" y="5"/>
                </a:moveTo>
                <a:cubicBezTo>
                  <a:pt x="10970" y="17"/>
                  <a:pt x="10930" y="54"/>
                  <a:pt x="10916" y="107"/>
                </a:cubicBezTo>
                <a:lnTo>
                  <a:pt x="7656" y="11727"/>
                </a:lnTo>
                <a:cubicBezTo>
                  <a:pt x="7629" y="11824"/>
                  <a:pt x="7708" y="11918"/>
                  <a:pt x="7808" y="11909"/>
                </a:cubicBezTo>
                <a:lnTo>
                  <a:pt x="21388" y="10581"/>
                </a:lnTo>
                <a:cubicBezTo>
                  <a:pt x="21508" y="10570"/>
                  <a:pt x="21561" y="10424"/>
                  <a:pt x="21475" y="10339"/>
                </a:cubicBezTo>
                <a:lnTo>
                  <a:pt x="11155" y="43"/>
                </a:lnTo>
                <a:cubicBezTo>
                  <a:pt x="11116" y="4"/>
                  <a:pt x="11062" y="-7"/>
                  <a:pt x="11016" y="5"/>
                </a:cubicBezTo>
                <a:close/>
                <a:moveTo>
                  <a:pt x="10309" y="158"/>
                </a:moveTo>
                <a:cubicBezTo>
                  <a:pt x="10291" y="160"/>
                  <a:pt x="10273" y="167"/>
                  <a:pt x="10259" y="182"/>
                </a:cubicBezTo>
                <a:lnTo>
                  <a:pt x="42" y="10375"/>
                </a:lnTo>
                <a:cubicBezTo>
                  <a:pt x="-39" y="10455"/>
                  <a:pt x="4" y="10594"/>
                  <a:pt x="117" y="10615"/>
                </a:cubicBezTo>
                <a:lnTo>
                  <a:pt x="6997" y="11901"/>
                </a:lnTo>
                <a:cubicBezTo>
                  <a:pt x="7070" y="11915"/>
                  <a:pt x="7142" y="11871"/>
                  <a:pt x="7162" y="11800"/>
                </a:cubicBezTo>
                <a:lnTo>
                  <a:pt x="10396" y="262"/>
                </a:lnTo>
                <a:cubicBezTo>
                  <a:pt x="10413" y="201"/>
                  <a:pt x="10361" y="154"/>
                  <a:pt x="10309" y="158"/>
                </a:cubicBezTo>
                <a:close/>
                <a:moveTo>
                  <a:pt x="21247" y="11053"/>
                </a:moveTo>
                <a:lnTo>
                  <a:pt x="7787" y="12368"/>
                </a:lnTo>
                <a:cubicBezTo>
                  <a:pt x="7693" y="12377"/>
                  <a:pt x="7636" y="12471"/>
                  <a:pt x="7667" y="12559"/>
                </a:cubicBezTo>
                <a:lnTo>
                  <a:pt x="10878" y="21465"/>
                </a:lnTo>
                <a:cubicBezTo>
                  <a:pt x="10914" y="21564"/>
                  <a:pt x="11040" y="21593"/>
                  <a:pt x="11114" y="21519"/>
                </a:cubicBezTo>
                <a:lnTo>
                  <a:pt x="21361" y="11297"/>
                </a:lnTo>
                <a:cubicBezTo>
                  <a:pt x="21456" y="11203"/>
                  <a:pt x="21381" y="11041"/>
                  <a:pt x="21247" y="11053"/>
                </a:cubicBezTo>
                <a:close/>
                <a:moveTo>
                  <a:pt x="201" y="11096"/>
                </a:moveTo>
                <a:cubicBezTo>
                  <a:pt x="122" y="11081"/>
                  <a:pt x="71" y="11178"/>
                  <a:pt x="128" y="11235"/>
                </a:cubicBezTo>
                <a:lnTo>
                  <a:pt x="10137" y="21218"/>
                </a:lnTo>
                <a:cubicBezTo>
                  <a:pt x="10199" y="21280"/>
                  <a:pt x="10303" y="21215"/>
                  <a:pt x="10273" y="21132"/>
                </a:cubicBezTo>
                <a:lnTo>
                  <a:pt x="7147" y="12464"/>
                </a:lnTo>
                <a:cubicBezTo>
                  <a:pt x="7130" y="12417"/>
                  <a:pt x="7088" y="12383"/>
                  <a:pt x="7038" y="12374"/>
                </a:cubicBezTo>
                <a:lnTo>
                  <a:pt x="201" y="11096"/>
                </a:lnTo>
                <a:close/>
              </a:path>
            </a:pathLst>
          </a:custGeom>
          <a:solidFill>
            <a:srgbClr val="01007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1007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grpSp>
        <p:nvGrpSpPr>
          <p:cNvPr id="279" name="Group"/>
          <p:cNvGrpSpPr/>
          <p:nvPr/>
        </p:nvGrpSpPr>
        <p:grpSpPr>
          <a:xfrm>
            <a:off x="4819587" y="198671"/>
            <a:ext cx="2417733" cy="750855"/>
            <a:chOff x="0" y="0"/>
            <a:chExt cx="2417732" cy="750854"/>
          </a:xfrm>
        </p:grpSpPr>
        <p:sp>
          <p:nvSpPr>
            <p:cNvPr id="277" name="Oval"/>
            <p:cNvSpPr/>
            <p:nvPr/>
          </p:nvSpPr>
          <p:spPr>
            <a:xfrm>
              <a:off x="0" y="0"/>
              <a:ext cx="2417733" cy="750855"/>
            </a:xfrm>
            <a:prstGeom prst="ellipse">
              <a:avLst/>
            </a:prstGeom>
            <a:noFill/>
            <a:ln w="63500" cap="flat">
              <a:solidFill>
                <a:srgbClr val="001C8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78" name="START"/>
            <p:cNvSpPr txBox="1"/>
            <p:nvPr/>
          </p:nvSpPr>
          <p:spPr>
            <a:xfrm>
              <a:off x="769497" y="175726"/>
              <a:ext cx="878739" cy="3994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sz="1900">
                  <a:solidFill>
                    <a:srgbClr val="001C81"/>
                  </a:solidFill>
                </a:defRPr>
              </a:lvl1pPr>
            </a:lstStyle>
            <a:p>
              <a:pPr/>
              <a:r>
                <a:t>START</a:t>
              </a:r>
            </a:p>
          </p:txBody>
        </p:sp>
      </p:grpSp>
      <p:grpSp>
        <p:nvGrpSpPr>
          <p:cNvPr id="282" name="Group"/>
          <p:cNvGrpSpPr/>
          <p:nvPr/>
        </p:nvGrpSpPr>
        <p:grpSpPr>
          <a:xfrm>
            <a:off x="4016466" y="1540843"/>
            <a:ext cx="4023975" cy="834817"/>
            <a:chOff x="0" y="0"/>
            <a:chExt cx="4023974" cy="834816"/>
          </a:xfrm>
        </p:grpSpPr>
        <p:sp>
          <p:nvSpPr>
            <p:cNvPr id="280" name="Rectangle"/>
            <p:cNvSpPr/>
            <p:nvPr/>
          </p:nvSpPr>
          <p:spPr>
            <a:xfrm>
              <a:off x="0" y="0"/>
              <a:ext cx="4023975" cy="834817"/>
            </a:xfrm>
            <a:prstGeom prst="rect">
              <a:avLst/>
            </a:prstGeom>
            <a:noFill/>
            <a:ln w="63500" cap="flat">
              <a:solidFill>
                <a:srgbClr val="001C8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81" name="INITIALIZE ESP32WROOM"/>
            <p:cNvSpPr txBox="1"/>
            <p:nvPr/>
          </p:nvSpPr>
          <p:spPr>
            <a:xfrm>
              <a:off x="447571" y="217707"/>
              <a:ext cx="3152027" cy="3994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sz="1900">
                  <a:solidFill>
                    <a:srgbClr val="001C81"/>
                  </a:solidFill>
                </a:defRPr>
              </a:lvl1pPr>
            </a:lstStyle>
            <a:p>
              <a:pPr/>
              <a:r>
                <a:t>INITIALIZE ESP32WROOM</a:t>
              </a:r>
            </a:p>
          </p:txBody>
        </p:sp>
      </p:grpSp>
      <p:grpSp>
        <p:nvGrpSpPr>
          <p:cNvPr id="285" name="Group"/>
          <p:cNvGrpSpPr/>
          <p:nvPr/>
        </p:nvGrpSpPr>
        <p:grpSpPr>
          <a:xfrm>
            <a:off x="3396446" y="2905990"/>
            <a:ext cx="5264015" cy="924508"/>
            <a:chOff x="0" y="0"/>
            <a:chExt cx="5264013" cy="924507"/>
          </a:xfrm>
        </p:grpSpPr>
        <p:sp>
          <p:nvSpPr>
            <p:cNvPr id="283" name="Rectangle"/>
            <p:cNvSpPr/>
            <p:nvPr/>
          </p:nvSpPr>
          <p:spPr>
            <a:xfrm>
              <a:off x="0" y="0"/>
              <a:ext cx="5264014" cy="924508"/>
            </a:xfrm>
            <a:prstGeom prst="rect">
              <a:avLst/>
            </a:prstGeom>
            <a:noFill/>
            <a:ln w="63500" cap="flat">
              <a:solidFill>
                <a:srgbClr val="001C8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84" name="INITIALIZE LORA COMMUNICATION…"/>
            <p:cNvSpPr txBox="1"/>
            <p:nvPr/>
          </p:nvSpPr>
          <p:spPr>
            <a:xfrm>
              <a:off x="486526" y="110153"/>
              <a:ext cx="4290962" cy="7042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b="1" sz="1900">
                  <a:solidFill>
                    <a:srgbClr val="001C81"/>
                  </a:solidFill>
                </a:defRPr>
              </a:pPr>
              <a:r>
                <a:t>INITIALIZE LORA COMMUNICATION</a:t>
              </a:r>
            </a:p>
            <a:p>
              <a:pPr>
                <a:defRPr b="1" sz="1900">
                  <a:solidFill>
                    <a:srgbClr val="001C81"/>
                  </a:solidFill>
                </a:defRPr>
              </a:pPr>
              <a:r>
                <a:t>MODULE</a:t>
              </a:r>
            </a:p>
          </p:txBody>
        </p:sp>
      </p:grpSp>
      <p:grpSp>
        <p:nvGrpSpPr>
          <p:cNvPr id="288" name="Group"/>
          <p:cNvGrpSpPr/>
          <p:nvPr/>
        </p:nvGrpSpPr>
        <p:grpSpPr>
          <a:xfrm>
            <a:off x="4016466" y="6525301"/>
            <a:ext cx="4023975" cy="794061"/>
            <a:chOff x="0" y="0"/>
            <a:chExt cx="4023973" cy="794059"/>
          </a:xfrm>
        </p:grpSpPr>
        <p:sp>
          <p:nvSpPr>
            <p:cNvPr id="286" name="Rectangle"/>
            <p:cNvSpPr/>
            <p:nvPr/>
          </p:nvSpPr>
          <p:spPr>
            <a:xfrm>
              <a:off x="0" y="0"/>
              <a:ext cx="4023974" cy="794060"/>
            </a:xfrm>
            <a:prstGeom prst="rect">
              <a:avLst/>
            </a:prstGeom>
            <a:noFill/>
            <a:ln w="63500" cap="flat">
              <a:solidFill>
                <a:srgbClr val="001C8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87" name="ACTIVATE EACH SENSORS"/>
            <p:cNvSpPr txBox="1"/>
            <p:nvPr/>
          </p:nvSpPr>
          <p:spPr>
            <a:xfrm>
              <a:off x="389403" y="197329"/>
              <a:ext cx="3245168" cy="3994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sz="1900">
                  <a:solidFill>
                    <a:srgbClr val="001C81"/>
                  </a:solidFill>
                </a:defRPr>
              </a:lvl1pPr>
            </a:lstStyle>
            <a:p>
              <a:pPr/>
              <a:r>
                <a:t>ACTIVATE EACH SENSORS</a:t>
              </a:r>
            </a:p>
          </p:txBody>
        </p:sp>
      </p:grpSp>
      <p:sp>
        <p:nvSpPr>
          <p:cNvPr id="289" name="Rectangle"/>
          <p:cNvSpPr/>
          <p:nvPr/>
        </p:nvSpPr>
        <p:spPr>
          <a:xfrm>
            <a:off x="4125939" y="7916462"/>
            <a:ext cx="3805029" cy="750856"/>
          </a:xfrm>
          <a:prstGeom prst="rect">
            <a:avLst/>
          </a:prstGeom>
          <a:ln w="63500">
            <a:solidFill>
              <a:srgbClr val="001C8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0" name="READ SENSOR DATA"/>
          <p:cNvSpPr txBox="1"/>
          <p:nvPr/>
        </p:nvSpPr>
        <p:spPr>
          <a:xfrm>
            <a:off x="4755513" y="8092189"/>
            <a:ext cx="2545881" cy="399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900">
                <a:solidFill>
                  <a:srgbClr val="001C81"/>
                </a:solidFill>
              </a:defRPr>
            </a:lvl1pPr>
          </a:lstStyle>
          <a:p>
            <a:pPr/>
            <a:r>
              <a:t>READ SENSOR DATA</a:t>
            </a:r>
          </a:p>
        </p:txBody>
      </p:sp>
      <p:sp>
        <p:nvSpPr>
          <p:cNvPr id="291" name="Rectangle"/>
          <p:cNvSpPr/>
          <p:nvPr/>
        </p:nvSpPr>
        <p:spPr>
          <a:xfrm>
            <a:off x="4085505" y="9236566"/>
            <a:ext cx="3885896" cy="1705170"/>
          </a:xfrm>
          <a:prstGeom prst="rect">
            <a:avLst/>
          </a:prstGeom>
          <a:ln w="63500">
            <a:solidFill>
              <a:srgbClr val="001C8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2" name="SEND SENSOR DATA TO…"/>
          <p:cNvSpPr txBox="1"/>
          <p:nvPr/>
        </p:nvSpPr>
        <p:spPr>
          <a:xfrm>
            <a:off x="4220189" y="9584650"/>
            <a:ext cx="3616529" cy="1009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1900">
                <a:solidFill>
                  <a:srgbClr val="001C81"/>
                </a:solidFill>
              </a:defRPr>
            </a:pPr>
            <a:r>
              <a:t>SEND SENSOR DATA TO</a:t>
            </a:r>
          </a:p>
          <a:p>
            <a:pPr>
              <a:defRPr b="1" sz="1900">
                <a:solidFill>
                  <a:srgbClr val="001C81"/>
                </a:solidFill>
              </a:defRPr>
            </a:pPr>
            <a:r>
              <a:t>GATEWAY NODE USING LORA</a:t>
            </a:r>
          </a:p>
          <a:p>
            <a:pPr>
              <a:defRPr b="1" sz="1900">
                <a:solidFill>
                  <a:srgbClr val="001C81"/>
                </a:solidFill>
              </a:defRPr>
            </a:pPr>
            <a:r>
              <a:t>COMMUNICATION MODULE</a:t>
            </a:r>
          </a:p>
        </p:txBody>
      </p:sp>
      <p:sp>
        <p:nvSpPr>
          <p:cNvPr id="293" name="Oval"/>
          <p:cNvSpPr/>
          <p:nvPr/>
        </p:nvSpPr>
        <p:spPr>
          <a:xfrm>
            <a:off x="4996933" y="11461022"/>
            <a:ext cx="2063041" cy="640701"/>
          </a:xfrm>
          <a:prstGeom prst="ellipse">
            <a:avLst/>
          </a:prstGeom>
          <a:ln w="63500">
            <a:solidFill>
              <a:srgbClr val="001C8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4" name="STOP"/>
          <p:cNvSpPr txBox="1"/>
          <p:nvPr/>
        </p:nvSpPr>
        <p:spPr>
          <a:xfrm>
            <a:off x="5644945" y="11581671"/>
            <a:ext cx="767017" cy="399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900">
                <a:solidFill>
                  <a:srgbClr val="001C81"/>
                </a:solidFill>
              </a:defRPr>
            </a:lvl1pPr>
          </a:lstStyle>
          <a:p>
            <a:pPr/>
            <a:r>
              <a:t>STOP</a:t>
            </a:r>
          </a:p>
        </p:txBody>
      </p:sp>
      <p:grpSp>
        <p:nvGrpSpPr>
          <p:cNvPr id="297" name="Group"/>
          <p:cNvGrpSpPr/>
          <p:nvPr/>
        </p:nvGrpSpPr>
        <p:grpSpPr>
          <a:xfrm>
            <a:off x="4528797" y="4397873"/>
            <a:ext cx="2999313" cy="1496377"/>
            <a:chOff x="0" y="0"/>
            <a:chExt cx="2999312" cy="1496376"/>
          </a:xfrm>
        </p:grpSpPr>
        <p:sp>
          <p:nvSpPr>
            <p:cNvPr id="295" name="Rhombus"/>
            <p:cNvSpPr/>
            <p:nvPr/>
          </p:nvSpPr>
          <p:spPr>
            <a:xfrm>
              <a:off x="0" y="0"/>
              <a:ext cx="2999313" cy="14963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0" y="10800"/>
                  </a:ln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noFill/>
            <a:ln w="63500" cap="flat">
              <a:solidFill>
                <a:srgbClr val="001C8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96" name="INITIALIZE…"/>
            <p:cNvSpPr txBox="1"/>
            <p:nvPr/>
          </p:nvSpPr>
          <p:spPr>
            <a:xfrm>
              <a:off x="826468" y="396087"/>
              <a:ext cx="1346378" cy="7042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b="1" sz="1900">
                  <a:solidFill>
                    <a:srgbClr val="001C81"/>
                  </a:solidFill>
                </a:defRPr>
              </a:pPr>
              <a:r>
                <a:t>INITIALIZE</a:t>
              </a:r>
            </a:p>
            <a:p>
              <a:pPr>
                <a:defRPr b="1" sz="1900">
                  <a:solidFill>
                    <a:srgbClr val="001C81"/>
                  </a:solidFill>
                </a:defRPr>
              </a:pPr>
              <a:r>
                <a:t>LORA</a:t>
              </a:r>
            </a:p>
          </p:txBody>
        </p:sp>
      </p:grpSp>
      <p:sp>
        <p:nvSpPr>
          <p:cNvPr id="298" name="Line"/>
          <p:cNvSpPr/>
          <p:nvPr/>
        </p:nvSpPr>
        <p:spPr>
          <a:xfrm>
            <a:off x="6028453" y="899431"/>
            <a:ext cx="1" cy="704201"/>
          </a:xfrm>
          <a:prstGeom prst="line">
            <a:avLst/>
          </a:prstGeom>
          <a:ln w="63500">
            <a:solidFill>
              <a:srgbClr val="01007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99" name="Line"/>
          <p:cNvSpPr/>
          <p:nvPr/>
        </p:nvSpPr>
        <p:spPr>
          <a:xfrm>
            <a:off x="6028453" y="2398787"/>
            <a:ext cx="1" cy="577202"/>
          </a:xfrm>
          <a:prstGeom prst="line">
            <a:avLst/>
          </a:prstGeom>
          <a:ln w="63500">
            <a:solidFill>
              <a:srgbClr val="01007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00" name="Line"/>
          <p:cNvSpPr/>
          <p:nvPr/>
        </p:nvSpPr>
        <p:spPr>
          <a:xfrm>
            <a:off x="6028453" y="3798248"/>
            <a:ext cx="1" cy="577201"/>
          </a:xfrm>
          <a:prstGeom prst="line">
            <a:avLst/>
          </a:prstGeom>
          <a:ln w="63500">
            <a:solidFill>
              <a:srgbClr val="01007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01" name="Line"/>
          <p:cNvSpPr/>
          <p:nvPr/>
        </p:nvSpPr>
        <p:spPr>
          <a:xfrm>
            <a:off x="6028453" y="5916673"/>
            <a:ext cx="1" cy="577202"/>
          </a:xfrm>
          <a:prstGeom prst="line">
            <a:avLst/>
          </a:prstGeom>
          <a:ln w="63500">
            <a:solidFill>
              <a:srgbClr val="01007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02" name="Line"/>
          <p:cNvSpPr/>
          <p:nvPr/>
        </p:nvSpPr>
        <p:spPr>
          <a:xfrm>
            <a:off x="6028453" y="7318431"/>
            <a:ext cx="1" cy="577202"/>
          </a:xfrm>
          <a:prstGeom prst="line">
            <a:avLst/>
          </a:prstGeom>
          <a:ln w="63500">
            <a:solidFill>
              <a:srgbClr val="01007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03" name="Line"/>
          <p:cNvSpPr/>
          <p:nvPr/>
        </p:nvSpPr>
        <p:spPr>
          <a:xfrm>
            <a:off x="6028453" y="8688490"/>
            <a:ext cx="1" cy="577202"/>
          </a:xfrm>
          <a:prstGeom prst="line">
            <a:avLst/>
          </a:prstGeom>
          <a:ln w="63500">
            <a:solidFill>
              <a:srgbClr val="01007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04" name="Line"/>
          <p:cNvSpPr/>
          <p:nvPr/>
        </p:nvSpPr>
        <p:spPr>
          <a:xfrm>
            <a:off x="6028453" y="10908182"/>
            <a:ext cx="1" cy="577201"/>
          </a:xfrm>
          <a:prstGeom prst="line">
            <a:avLst/>
          </a:prstGeom>
          <a:ln w="63500">
            <a:solidFill>
              <a:srgbClr val="01007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05" name="SENSOR NODE’S FLOWCHART"/>
          <p:cNvSpPr txBox="1"/>
          <p:nvPr/>
        </p:nvSpPr>
        <p:spPr>
          <a:xfrm>
            <a:off x="3924723" y="13056270"/>
            <a:ext cx="4676548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>
                <a:solidFill>
                  <a:srgbClr val="000000"/>
                </a:solidFill>
              </a:defRPr>
            </a:lvl1pPr>
          </a:lstStyle>
          <a:p>
            <a:pPr/>
            <a:r>
              <a:t>SENSOR NODE’S FLOWCHART</a:t>
            </a:r>
          </a:p>
        </p:txBody>
      </p:sp>
      <p:grpSp>
        <p:nvGrpSpPr>
          <p:cNvPr id="308" name="Group"/>
          <p:cNvGrpSpPr/>
          <p:nvPr/>
        </p:nvGrpSpPr>
        <p:grpSpPr>
          <a:xfrm>
            <a:off x="13577911" y="237873"/>
            <a:ext cx="2417733" cy="750855"/>
            <a:chOff x="0" y="0"/>
            <a:chExt cx="2417732" cy="750854"/>
          </a:xfrm>
        </p:grpSpPr>
        <p:sp>
          <p:nvSpPr>
            <p:cNvPr id="306" name="Oval"/>
            <p:cNvSpPr/>
            <p:nvPr/>
          </p:nvSpPr>
          <p:spPr>
            <a:xfrm>
              <a:off x="0" y="0"/>
              <a:ext cx="2417733" cy="750855"/>
            </a:xfrm>
            <a:prstGeom prst="ellipse">
              <a:avLst/>
            </a:prstGeom>
            <a:noFill/>
            <a:ln w="63500" cap="flat">
              <a:solidFill>
                <a:srgbClr val="001C8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07" name="START"/>
            <p:cNvSpPr txBox="1"/>
            <p:nvPr/>
          </p:nvSpPr>
          <p:spPr>
            <a:xfrm>
              <a:off x="769497" y="175726"/>
              <a:ext cx="878739" cy="3994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sz="1900">
                  <a:solidFill>
                    <a:srgbClr val="001C81"/>
                  </a:solidFill>
                </a:defRPr>
              </a:lvl1pPr>
            </a:lstStyle>
            <a:p>
              <a:pPr/>
              <a:r>
                <a:t>START</a:t>
              </a:r>
            </a:p>
          </p:txBody>
        </p:sp>
      </p:grpSp>
      <p:grpSp>
        <p:nvGrpSpPr>
          <p:cNvPr id="311" name="Group"/>
          <p:cNvGrpSpPr/>
          <p:nvPr/>
        </p:nvGrpSpPr>
        <p:grpSpPr>
          <a:xfrm>
            <a:off x="12774790" y="1580044"/>
            <a:ext cx="4023975" cy="834818"/>
            <a:chOff x="0" y="0"/>
            <a:chExt cx="4023974" cy="834816"/>
          </a:xfrm>
        </p:grpSpPr>
        <p:sp>
          <p:nvSpPr>
            <p:cNvPr id="309" name="Rectangle"/>
            <p:cNvSpPr/>
            <p:nvPr/>
          </p:nvSpPr>
          <p:spPr>
            <a:xfrm>
              <a:off x="0" y="0"/>
              <a:ext cx="4023975" cy="834817"/>
            </a:xfrm>
            <a:prstGeom prst="rect">
              <a:avLst/>
            </a:prstGeom>
            <a:noFill/>
            <a:ln w="63500" cap="flat">
              <a:solidFill>
                <a:srgbClr val="001C8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10" name="INITIALIZE ESP32WROOM"/>
            <p:cNvSpPr txBox="1"/>
            <p:nvPr/>
          </p:nvSpPr>
          <p:spPr>
            <a:xfrm>
              <a:off x="447571" y="217707"/>
              <a:ext cx="3152027" cy="3994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sz="1900">
                  <a:solidFill>
                    <a:srgbClr val="001C81"/>
                  </a:solidFill>
                </a:defRPr>
              </a:lvl1pPr>
            </a:lstStyle>
            <a:p>
              <a:pPr/>
              <a:r>
                <a:t>INITIALIZE ESP32WROOM</a:t>
              </a:r>
            </a:p>
          </p:txBody>
        </p:sp>
      </p:grpSp>
      <p:grpSp>
        <p:nvGrpSpPr>
          <p:cNvPr id="314" name="Group"/>
          <p:cNvGrpSpPr/>
          <p:nvPr/>
        </p:nvGrpSpPr>
        <p:grpSpPr>
          <a:xfrm>
            <a:off x="12154770" y="2945192"/>
            <a:ext cx="5264015" cy="924508"/>
            <a:chOff x="0" y="0"/>
            <a:chExt cx="5264013" cy="924507"/>
          </a:xfrm>
        </p:grpSpPr>
        <p:sp>
          <p:nvSpPr>
            <p:cNvPr id="312" name="Rectangle"/>
            <p:cNvSpPr/>
            <p:nvPr/>
          </p:nvSpPr>
          <p:spPr>
            <a:xfrm>
              <a:off x="0" y="0"/>
              <a:ext cx="5264014" cy="924508"/>
            </a:xfrm>
            <a:prstGeom prst="rect">
              <a:avLst/>
            </a:prstGeom>
            <a:noFill/>
            <a:ln w="63500" cap="flat">
              <a:solidFill>
                <a:srgbClr val="001C8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13" name="INITIALIZE LORA COMMUNICATION…"/>
            <p:cNvSpPr txBox="1"/>
            <p:nvPr/>
          </p:nvSpPr>
          <p:spPr>
            <a:xfrm>
              <a:off x="486526" y="110153"/>
              <a:ext cx="4290962" cy="7042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b="1" sz="1900">
                  <a:solidFill>
                    <a:srgbClr val="001C81"/>
                  </a:solidFill>
                </a:defRPr>
              </a:pPr>
              <a:r>
                <a:t>INITIALIZE LORA COMMUNICATION</a:t>
              </a:r>
            </a:p>
            <a:p>
              <a:pPr>
                <a:defRPr b="1" sz="1900">
                  <a:solidFill>
                    <a:srgbClr val="001C81"/>
                  </a:solidFill>
                </a:defRPr>
              </a:pPr>
              <a:r>
                <a:t>MODULE</a:t>
              </a:r>
            </a:p>
          </p:txBody>
        </p:sp>
      </p:grpSp>
      <p:sp>
        <p:nvSpPr>
          <p:cNvPr id="315" name="Rectangle"/>
          <p:cNvSpPr/>
          <p:nvPr/>
        </p:nvSpPr>
        <p:spPr>
          <a:xfrm>
            <a:off x="12884263" y="9242682"/>
            <a:ext cx="3805029" cy="750855"/>
          </a:xfrm>
          <a:prstGeom prst="rect">
            <a:avLst/>
          </a:prstGeom>
          <a:ln w="63500">
            <a:solidFill>
              <a:srgbClr val="001C8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6" name="TRANSMIT SENSOR DATA"/>
          <p:cNvSpPr txBox="1"/>
          <p:nvPr/>
        </p:nvSpPr>
        <p:spPr>
          <a:xfrm>
            <a:off x="13221261" y="9418409"/>
            <a:ext cx="3131033" cy="399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900">
                <a:solidFill>
                  <a:srgbClr val="001C81"/>
                </a:solidFill>
              </a:defRPr>
            </a:lvl1pPr>
          </a:lstStyle>
          <a:p>
            <a:pPr/>
            <a:r>
              <a:t>TRANSMIT SENSOR DATA</a:t>
            </a:r>
          </a:p>
        </p:txBody>
      </p:sp>
      <p:sp>
        <p:nvSpPr>
          <p:cNvPr id="317" name="Rectangle"/>
          <p:cNvSpPr/>
          <p:nvPr/>
        </p:nvSpPr>
        <p:spPr>
          <a:xfrm>
            <a:off x="12843829" y="10562786"/>
            <a:ext cx="3885896" cy="1705169"/>
          </a:xfrm>
          <a:prstGeom prst="rect">
            <a:avLst/>
          </a:prstGeom>
          <a:ln w="63500">
            <a:solidFill>
              <a:srgbClr val="001C8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8" name="SEND FROM ESP32WROOM…"/>
          <p:cNvSpPr txBox="1"/>
          <p:nvPr/>
        </p:nvSpPr>
        <p:spPr>
          <a:xfrm>
            <a:off x="13096026" y="11063270"/>
            <a:ext cx="3381503" cy="70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1900">
                <a:solidFill>
                  <a:srgbClr val="001C81"/>
                </a:solidFill>
              </a:defRPr>
            </a:pPr>
            <a:r>
              <a:t>SEND FROM ESP32WROOM</a:t>
            </a:r>
          </a:p>
          <a:p>
            <a:pPr>
              <a:defRPr b="1" sz="1900">
                <a:solidFill>
                  <a:srgbClr val="001C81"/>
                </a:solidFill>
              </a:defRPr>
            </a:pPr>
            <a:r>
              <a:t>TO WEBSERVER</a:t>
            </a:r>
          </a:p>
        </p:txBody>
      </p:sp>
      <p:sp>
        <p:nvSpPr>
          <p:cNvPr id="319" name="Oval"/>
          <p:cNvSpPr/>
          <p:nvPr/>
        </p:nvSpPr>
        <p:spPr>
          <a:xfrm>
            <a:off x="13755257" y="12787241"/>
            <a:ext cx="2063041" cy="640702"/>
          </a:xfrm>
          <a:prstGeom prst="ellipse">
            <a:avLst/>
          </a:prstGeom>
          <a:ln w="63500">
            <a:solidFill>
              <a:srgbClr val="001C8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20" name="STOP"/>
          <p:cNvSpPr txBox="1"/>
          <p:nvPr/>
        </p:nvSpPr>
        <p:spPr>
          <a:xfrm>
            <a:off x="14403269" y="12907891"/>
            <a:ext cx="767017" cy="399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900">
                <a:solidFill>
                  <a:srgbClr val="001C81"/>
                </a:solidFill>
              </a:defRPr>
            </a:lvl1pPr>
          </a:lstStyle>
          <a:p>
            <a:pPr/>
            <a:r>
              <a:t>STOP</a:t>
            </a:r>
          </a:p>
        </p:txBody>
      </p:sp>
      <p:grpSp>
        <p:nvGrpSpPr>
          <p:cNvPr id="323" name="Group"/>
          <p:cNvGrpSpPr/>
          <p:nvPr/>
        </p:nvGrpSpPr>
        <p:grpSpPr>
          <a:xfrm>
            <a:off x="13287120" y="4437074"/>
            <a:ext cx="2999314" cy="1496378"/>
            <a:chOff x="0" y="0"/>
            <a:chExt cx="2999312" cy="1496376"/>
          </a:xfrm>
        </p:grpSpPr>
        <p:sp>
          <p:nvSpPr>
            <p:cNvPr id="321" name="Rhombus"/>
            <p:cNvSpPr/>
            <p:nvPr/>
          </p:nvSpPr>
          <p:spPr>
            <a:xfrm>
              <a:off x="0" y="0"/>
              <a:ext cx="2999313" cy="14963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0" y="10800"/>
                  </a:ln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noFill/>
            <a:ln w="63500" cap="flat">
              <a:solidFill>
                <a:srgbClr val="001C8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22" name="SETUP WIFI…"/>
            <p:cNvSpPr txBox="1"/>
            <p:nvPr/>
          </p:nvSpPr>
          <p:spPr>
            <a:xfrm>
              <a:off x="752268" y="396087"/>
              <a:ext cx="1494778" cy="7042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b="1" sz="1900">
                  <a:solidFill>
                    <a:srgbClr val="001C81"/>
                  </a:solidFill>
                </a:defRPr>
              </a:pPr>
              <a:r>
                <a:t>SETUP WIFI</a:t>
              </a:r>
            </a:p>
            <a:p>
              <a:pPr>
                <a:defRPr b="1" sz="1900">
                  <a:solidFill>
                    <a:srgbClr val="001C81"/>
                  </a:solidFill>
                </a:defRPr>
              </a:pPr>
              <a:r>
                <a:t>NETWORK</a:t>
              </a:r>
            </a:p>
          </p:txBody>
        </p:sp>
      </p:grpSp>
      <p:sp>
        <p:nvSpPr>
          <p:cNvPr id="324" name="Line"/>
          <p:cNvSpPr/>
          <p:nvPr/>
        </p:nvSpPr>
        <p:spPr>
          <a:xfrm>
            <a:off x="14786777" y="938632"/>
            <a:ext cx="1" cy="704202"/>
          </a:xfrm>
          <a:prstGeom prst="line">
            <a:avLst/>
          </a:prstGeom>
          <a:ln w="63500">
            <a:solidFill>
              <a:srgbClr val="01007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25" name="Line"/>
          <p:cNvSpPr/>
          <p:nvPr/>
        </p:nvSpPr>
        <p:spPr>
          <a:xfrm>
            <a:off x="14786777" y="2437989"/>
            <a:ext cx="1" cy="577202"/>
          </a:xfrm>
          <a:prstGeom prst="line">
            <a:avLst/>
          </a:prstGeom>
          <a:ln w="63500">
            <a:solidFill>
              <a:srgbClr val="01007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26" name="Line"/>
          <p:cNvSpPr/>
          <p:nvPr/>
        </p:nvSpPr>
        <p:spPr>
          <a:xfrm>
            <a:off x="14786777" y="3837449"/>
            <a:ext cx="1" cy="577202"/>
          </a:xfrm>
          <a:prstGeom prst="line">
            <a:avLst/>
          </a:prstGeom>
          <a:ln w="63500">
            <a:solidFill>
              <a:srgbClr val="01007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27" name="Line"/>
          <p:cNvSpPr/>
          <p:nvPr/>
        </p:nvSpPr>
        <p:spPr>
          <a:xfrm>
            <a:off x="14786777" y="5968575"/>
            <a:ext cx="1" cy="577201"/>
          </a:xfrm>
          <a:prstGeom prst="line">
            <a:avLst/>
          </a:prstGeom>
          <a:ln w="63500">
            <a:solidFill>
              <a:srgbClr val="01007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28" name="Line"/>
          <p:cNvSpPr/>
          <p:nvPr/>
        </p:nvSpPr>
        <p:spPr>
          <a:xfrm>
            <a:off x="14786777" y="8644651"/>
            <a:ext cx="1" cy="577201"/>
          </a:xfrm>
          <a:prstGeom prst="line">
            <a:avLst/>
          </a:prstGeom>
          <a:ln w="63500">
            <a:solidFill>
              <a:srgbClr val="01007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29" name="Line"/>
          <p:cNvSpPr/>
          <p:nvPr/>
        </p:nvSpPr>
        <p:spPr>
          <a:xfrm>
            <a:off x="14786777" y="10014710"/>
            <a:ext cx="1" cy="577201"/>
          </a:xfrm>
          <a:prstGeom prst="line">
            <a:avLst/>
          </a:prstGeom>
          <a:ln w="63500">
            <a:solidFill>
              <a:srgbClr val="01007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30" name="Line"/>
          <p:cNvSpPr/>
          <p:nvPr/>
        </p:nvSpPr>
        <p:spPr>
          <a:xfrm>
            <a:off x="14786777" y="12234401"/>
            <a:ext cx="1" cy="577202"/>
          </a:xfrm>
          <a:prstGeom prst="line">
            <a:avLst/>
          </a:prstGeom>
          <a:ln w="63500">
            <a:solidFill>
              <a:srgbClr val="01007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31" name="Rhombus"/>
          <p:cNvSpPr/>
          <p:nvPr/>
        </p:nvSpPr>
        <p:spPr>
          <a:xfrm>
            <a:off x="12561142" y="6444780"/>
            <a:ext cx="4451270" cy="22207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lnTo>
                  <a:pt x="0" y="10800"/>
                </a:ln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ln w="63500">
            <a:solidFill>
              <a:srgbClr val="001C8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32" name="CONFIGURE LORA…"/>
          <p:cNvSpPr txBox="1"/>
          <p:nvPr/>
        </p:nvSpPr>
        <p:spPr>
          <a:xfrm>
            <a:off x="13094216" y="7203062"/>
            <a:ext cx="3385123" cy="704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1900">
                <a:solidFill>
                  <a:srgbClr val="001C81"/>
                </a:solidFill>
              </a:defRPr>
            </a:pPr>
            <a:r>
              <a:t>CONFIGURE LORA</a:t>
            </a:r>
          </a:p>
          <a:p>
            <a:pPr>
              <a:defRPr b="1" sz="1900">
                <a:solidFill>
                  <a:srgbClr val="001C81"/>
                </a:solidFill>
              </a:defRPr>
            </a:pPr>
            <a:r>
              <a:t>COMMUNICATION MODULE</a:t>
            </a:r>
          </a:p>
        </p:txBody>
      </p:sp>
      <p:sp>
        <p:nvSpPr>
          <p:cNvPr id="333" name="GATEWAY NODE’S FLOWCHART"/>
          <p:cNvSpPr txBox="1"/>
          <p:nvPr/>
        </p:nvSpPr>
        <p:spPr>
          <a:xfrm>
            <a:off x="16532291" y="13056270"/>
            <a:ext cx="4866133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>
                <a:solidFill>
                  <a:srgbClr val="000000"/>
                </a:solidFill>
              </a:defRPr>
            </a:lvl1pPr>
          </a:lstStyle>
          <a:p>
            <a:pPr/>
            <a:r>
              <a:t>GATEWAY NODE’S FLOWCHART</a:t>
            </a:r>
          </a:p>
        </p:txBody>
      </p:sp>
      <p:sp>
        <p:nvSpPr>
          <p:cNvPr id="334" name="Line"/>
          <p:cNvSpPr/>
          <p:nvPr/>
        </p:nvSpPr>
        <p:spPr>
          <a:xfrm>
            <a:off x="11204776" y="5185262"/>
            <a:ext cx="2126542" cy="1"/>
          </a:xfrm>
          <a:prstGeom prst="line">
            <a:avLst/>
          </a:prstGeom>
          <a:ln w="63500">
            <a:solidFill>
              <a:srgbClr val="001C81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35" name="Line"/>
          <p:cNvSpPr/>
          <p:nvPr/>
        </p:nvSpPr>
        <p:spPr>
          <a:xfrm flipV="1">
            <a:off x="11231314" y="1925433"/>
            <a:ext cx="1" cy="3286750"/>
          </a:xfrm>
          <a:prstGeom prst="line">
            <a:avLst/>
          </a:prstGeom>
          <a:ln w="63500">
            <a:solidFill>
              <a:srgbClr val="001C81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36" name="Line"/>
          <p:cNvSpPr/>
          <p:nvPr/>
        </p:nvSpPr>
        <p:spPr>
          <a:xfrm>
            <a:off x="11217367" y="1959353"/>
            <a:ext cx="1574030" cy="1"/>
          </a:xfrm>
          <a:prstGeom prst="line">
            <a:avLst/>
          </a:prstGeom>
          <a:ln w="63500">
            <a:solidFill>
              <a:srgbClr val="001C8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37" name="Line"/>
          <p:cNvSpPr/>
          <p:nvPr/>
        </p:nvSpPr>
        <p:spPr>
          <a:xfrm flipH="1">
            <a:off x="16920672" y="7555163"/>
            <a:ext cx="2126541" cy="1"/>
          </a:xfrm>
          <a:prstGeom prst="line">
            <a:avLst/>
          </a:prstGeom>
          <a:ln w="63500">
            <a:solidFill>
              <a:srgbClr val="001C81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38" name="Line"/>
          <p:cNvSpPr/>
          <p:nvPr/>
        </p:nvSpPr>
        <p:spPr>
          <a:xfrm flipV="1">
            <a:off x="19008205" y="3373018"/>
            <a:ext cx="1" cy="4201595"/>
          </a:xfrm>
          <a:prstGeom prst="line">
            <a:avLst/>
          </a:prstGeom>
          <a:ln w="63500">
            <a:solidFill>
              <a:srgbClr val="001C81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39" name="Line"/>
          <p:cNvSpPr/>
          <p:nvPr/>
        </p:nvSpPr>
        <p:spPr>
          <a:xfrm flipH="1">
            <a:off x="17444061" y="3407445"/>
            <a:ext cx="1574029" cy="1"/>
          </a:xfrm>
          <a:prstGeom prst="line">
            <a:avLst/>
          </a:prstGeom>
          <a:ln w="63500">
            <a:solidFill>
              <a:srgbClr val="001C8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Picture2.png" descr="Pictur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188141" y="2959184"/>
            <a:ext cx="7772401" cy="62484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45" name="Group"/>
          <p:cNvGrpSpPr/>
          <p:nvPr/>
        </p:nvGrpSpPr>
        <p:grpSpPr>
          <a:xfrm>
            <a:off x="-1906015" y="-3986110"/>
            <a:ext cx="4087475" cy="9465562"/>
            <a:chOff x="0" y="0"/>
            <a:chExt cx="4087473" cy="9465561"/>
          </a:xfrm>
        </p:grpSpPr>
        <p:sp>
          <p:nvSpPr>
            <p:cNvPr id="342" name="Rounded Rectangle"/>
            <p:cNvSpPr/>
            <p:nvPr/>
          </p:nvSpPr>
          <p:spPr>
            <a:xfrm>
              <a:off x="0" y="0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FAA007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43" name="Rounded Rectangle"/>
            <p:cNvSpPr/>
            <p:nvPr/>
          </p:nvSpPr>
          <p:spPr>
            <a:xfrm>
              <a:off x="287541" y="279039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44" name="Rounded Rectangle"/>
            <p:cNvSpPr/>
            <p:nvPr/>
          </p:nvSpPr>
          <p:spPr>
            <a:xfrm>
              <a:off x="560093" y="568251"/>
              <a:ext cx="3527381" cy="8897311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0C6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349" name="Group"/>
          <p:cNvGrpSpPr/>
          <p:nvPr/>
        </p:nvGrpSpPr>
        <p:grpSpPr>
          <a:xfrm>
            <a:off x="22556891" y="10791384"/>
            <a:ext cx="4087475" cy="9465562"/>
            <a:chOff x="0" y="0"/>
            <a:chExt cx="4087473" cy="9465561"/>
          </a:xfrm>
        </p:grpSpPr>
        <p:sp>
          <p:nvSpPr>
            <p:cNvPr id="346" name="Rounded Rectangle"/>
            <p:cNvSpPr/>
            <p:nvPr/>
          </p:nvSpPr>
          <p:spPr>
            <a:xfrm>
              <a:off x="0" y="0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FAA007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47" name="Rounded Rectangle"/>
            <p:cNvSpPr/>
            <p:nvPr/>
          </p:nvSpPr>
          <p:spPr>
            <a:xfrm>
              <a:off x="287541" y="279039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48" name="Rounded Rectangle"/>
            <p:cNvSpPr/>
            <p:nvPr/>
          </p:nvSpPr>
          <p:spPr>
            <a:xfrm>
              <a:off x="560093" y="568251"/>
              <a:ext cx="3527381" cy="8897311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0C6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350" name="Octahedron"/>
          <p:cNvSpPr/>
          <p:nvPr/>
        </p:nvSpPr>
        <p:spPr>
          <a:xfrm>
            <a:off x="18856900" y="-2816907"/>
            <a:ext cx="7868040" cy="7903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7" h="21560" fill="norm" stroke="1" extrusionOk="0">
                <a:moveTo>
                  <a:pt x="11016" y="5"/>
                </a:moveTo>
                <a:cubicBezTo>
                  <a:pt x="10970" y="17"/>
                  <a:pt x="10930" y="54"/>
                  <a:pt x="10916" y="107"/>
                </a:cubicBezTo>
                <a:lnTo>
                  <a:pt x="7656" y="11727"/>
                </a:lnTo>
                <a:cubicBezTo>
                  <a:pt x="7629" y="11824"/>
                  <a:pt x="7708" y="11918"/>
                  <a:pt x="7808" y="11909"/>
                </a:cubicBezTo>
                <a:lnTo>
                  <a:pt x="21388" y="10581"/>
                </a:lnTo>
                <a:cubicBezTo>
                  <a:pt x="21508" y="10570"/>
                  <a:pt x="21561" y="10424"/>
                  <a:pt x="21475" y="10339"/>
                </a:cubicBezTo>
                <a:lnTo>
                  <a:pt x="11155" y="43"/>
                </a:lnTo>
                <a:cubicBezTo>
                  <a:pt x="11116" y="4"/>
                  <a:pt x="11062" y="-7"/>
                  <a:pt x="11016" y="5"/>
                </a:cubicBezTo>
                <a:close/>
                <a:moveTo>
                  <a:pt x="10309" y="158"/>
                </a:moveTo>
                <a:cubicBezTo>
                  <a:pt x="10291" y="160"/>
                  <a:pt x="10273" y="167"/>
                  <a:pt x="10259" y="182"/>
                </a:cubicBezTo>
                <a:lnTo>
                  <a:pt x="42" y="10375"/>
                </a:lnTo>
                <a:cubicBezTo>
                  <a:pt x="-39" y="10455"/>
                  <a:pt x="4" y="10594"/>
                  <a:pt x="117" y="10615"/>
                </a:cubicBezTo>
                <a:lnTo>
                  <a:pt x="6997" y="11901"/>
                </a:lnTo>
                <a:cubicBezTo>
                  <a:pt x="7070" y="11915"/>
                  <a:pt x="7142" y="11871"/>
                  <a:pt x="7162" y="11800"/>
                </a:cubicBezTo>
                <a:lnTo>
                  <a:pt x="10396" y="262"/>
                </a:lnTo>
                <a:cubicBezTo>
                  <a:pt x="10413" y="201"/>
                  <a:pt x="10361" y="154"/>
                  <a:pt x="10309" y="158"/>
                </a:cubicBezTo>
                <a:close/>
                <a:moveTo>
                  <a:pt x="21247" y="11053"/>
                </a:moveTo>
                <a:lnTo>
                  <a:pt x="7787" y="12368"/>
                </a:lnTo>
                <a:cubicBezTo>
                  <a:pt x="7693" y="12377"/>
                  <a:pt x="7636" y="12471"/>
                  <a:pt x="7667" y="12559"/>
                </a:cubicBezTo>
                <a:lnTo>
                  <a:pt x="10878" y="21465"/>
                </a:lnTo>
                <a:cubicBezTo>
                  <a:pt x="10914" y="21564"/>
                  <a:pt x="11040" y="21593"/>
                  <a:pt x="11114" y="21519"/>
                </a:cubicBezTo>
                <a:lnTo>
                  <a:pt x="21361" y="11297"/>
                </a:lnTo>
                <a:cubicBezTo>
                  <a:pt x="21456" y="11203"/>
                  <a:pt x="21381" y="11041"/>
                  <a:pt x="21247" y="11053"/>
                </a:cubicBezTo>
                <a:close/>
                <a:moveTo>
                  <a:pt x="201" y="11096"/>
                </a:moveTo>
                <a:cubicBezTo>
                  <a:pt x="122" y="11081"/>
                  <a:pt x="71" y="11178"/>
                  <a:pt x="128" y="11235"/>
                </a:cubicBezTo>
                <a:lnTo>
                  <a:pt x="10137" y="21218"/>
                </a:lnTo>
                <a:cubicBezTo>
                  <a:pt x="10199" y="21280"/>
                  <a:pt x="10303" y="21215"/>
                  <a:pt x="10273" y="21132"/>
                </a:cubicBezTo>
                <a:lnTo>
                  <a:pt x="7147" y="12464"/>
                </a:lnTo>
                <a:cubicBezTo>
                  <a:pt x="7130" y="12417"/>
                  <a:pt x="7088" y="12383"/>
                  <a:pt x="7038" y="12374"/>
                </a:cubicBezTo>
                <a:lnTo>
                  <a:pt x="201" y="11096"/>
                </a:lnTo>
                <a:close/>
              </a:path>
            </a:pathLst>
          </a:custGeom>
          <a:solidFill>
            <a:srgbClr val="01007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1007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pic>
        <p:nvPicPr>
          <p:cNvPr id="351" name="Picture1.png" descr="Picture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67957" y="2231112"/>
            <a:ext cx="10781997" cy="7704545"/>
          </a:xfrm>
          <a:prstGeom prst="rect">
            <a:avLst/>
          </a:prstGeom>
          <a:ln w="12700">
            <a:miter lim="400000"/>
          </a:ln>
        </p:spPr>
      </p:pic>
      <p:sp>
        <p:nvSpPr>
          <p:cNvPr id="352" name="Text"/>
          <p:cNvSpPr txBox="1"/>
          <p:nvPr/>
        </p:nvSpPr>
        <p:spPr>
          <a:xfrm>
            <a:off x="11855500" y="6627317"/>
            <a:ext cx="673000" cy="46136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  <p:sp>
        <p:nvSpPr>
          <p:cNvPr id="353" name="SENSOR NODE’S CIRCUIT DIAGRAM"/>
          <p:cNvSpPr txBox="1"/>
          <p:nvPr/>
        </p:nvSpPr>
        <p:spPr>
          <a:xfrm>
            <a:off x="4789695" y="9593453"/>
            <a:ext cx="5538522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>
                <a:solidFill>
                  <a:srgbClr val="000000"/>
                </a:solidFill>
              </a:defRPr>
            </a:lvl1pPr>
          </a:lstStyle>
          <a:p>
            <a:pPr/>
            <a:r>
              <a:t>SENSOR NODE’S CIRCUIT DIAGRAM</a:t>
            </a:r>
          </a:p>
        </p:txBody>
      </p:sp>
      <p:sp>
        <p:nvSpPr>
          <p:cNvPr id="354" name="GATEWAY NODE’S CIRCUIT DIAGRAM"/>
          <p:cNvSpPr txBox="1"/>
          <p:nvPr/>
        </p:nvSpPr>
        <p:spPr>
          <a:xfrm>
            <a:off x="14305080" y="9593453"/>
            <a:ext cx="5728108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>
                <a:solidFill>
                  <a:srgbClr val="000000"/>
                </a:solidFill>
              </a:defRPr>
            </a:lvl1pPr>
          </a:lstStyle>
          <a:p>
            <a:pPr/>
            <a:r>
              <a:t>GATEWAY NODE’S CIRCUIT DIAGRAM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" name="Group"/>
          <p:cNvGrpSpPr/>
          <p:nvPr/>
        </p:nvGrpSpPr>
        <p:grpSpPr>
          <a:xfrm>
            <a:off x="-1906015" y="-3986110"/>
            <a:ext cx="4087475" cy="9465562"/>
            <a:chOff x="0" y="0"/>
            <a:chExt cx="4087473" cy="9465561"/>
          </a:xfrm>
        </p:grpSpPr>
        <p:sp>
          <p:nvSpPr>
            <p:cNvPr id="356" name="Rounded Rectangle"/>
            <p:cNvSpPr/>
            <p:nvPr/>
          </p:nvSpPr>
          <p:spPr>
            <a:xfrm>
              <a:off x="0" y="0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FAA007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57" name="Rounded Rectangle"/>
            <p:cNvSpPr/>
            <p:nvPr/>
          </p:nvSpPr>
          <p:spPr>
            <a:xfrm>
              <a:off x="287541" y="279039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58" name="Rounded Rectangle"/>
            <p:cNvSpPr/>
            <p:nvPr/>
          </p:nvSpPr>
          <p:spPr>
            <a:xfrm>
              <a:off x="560093" y="568251"/>
              <a:ext cx="3527381" cy="8897311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0C6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363" name="Group"/>
          <p:cNvGrpSpPr/>
          <p:nvPr/>
        </p:nvGrpSpPr>
        <p:grpSpPr>
          <a:xfrm>
            <a:off x="22556891" y="10791384"/>
            <a:ext cx="4087475" cy="9465562"/>
            <a:chOff x="0" y="0"/>
            <a:chExt cx="4087473" cy="9465561"/>
          </a:xfrm>
        </p:grpSpPr>
        <p:sp>
          <p:nvSpPr>
            <p:cNvPr id="360" name="Rounded Rectangle"/>
            <p:cNvSpPr/>
            <p:nvPr/>
          </p:nvSpPr>
          <p:spPr>
            <a:xfrm>
              <a:off x="0" y="0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FAA007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61" name="Rounded Rectangle"/>
            <p:cNvSpPr/>
            <p:nvPr/>
          </p:nvSpPr>
          <p:spPr>
            <a:xfrm>
              <a:off x="287541" y="279039"/>
              <a:ext cx="3527381" cy="8897310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1007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62" name="Rounded Rectangle"/>
            <p:cNvSpPr/>
            <p:nvPr/>
          </p:nvSpPr>
          <p:spPr>
            <a:xfrm>
              <a:off x="560093" y="568251"/>
              <a:ext cx="3527381" cy="8897311"/>
            </a:xfrm>
            <a:prstGeom prst="roundRect">
              <a:avLst>
                <a:gd name="adj" fmla="val 15000"/>
              </a:avLst>
            </a:prstGeom>
            <a:noFill/>
            <a:ln w="63500" cap="flat">
              <a:solidFill>
                <a:srgbClr val="00C6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364" name="RESULTS"/>
          <p:cNvSpPr txBox="1"/>
          <p:nvPr/>
        </p:nvSpPr>
        <p:spPr>
          <a:xfrm>
            <a:off x="3803801" y="3174268"/>
            <a:ext cx="3903803" cy="1093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6600">
                <a:solidFill>
                  <a:srgbClr val="01007B"/>
                </a:solidFill>
              </a:defRPr>
            </a:lvl1pPr>
          </a:lstStyle>
          <a:p>
            <a:pPr/>
            <a:r>
              <a:t>RESULTS</a:t>
            </a:r>
          </a:p>
        </p:txBody>
      </p:sp>
      <p:sp>
        <p:nvSpPr>
          <p:cNvPr id="365" name="Octahedron"/>
          <p:cNvSpPr/>
          <p:nvPr/>
        </p:nvSpPr>
        <p:spPr>
          <a:xfrm>
            <a:off x="18856900" y="-2816907"/>
            <a:ext cx="7868040" cy="7903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7" h="21560" fill="norm" stroke="1" extrusionOk="0">
                <a:moveTo>
                  <a:pt x="11016" y="5"/>
                </a:moveTo>
                <a:cubicBezTo>
                  <a:pt x="10970" y="17"/>
                  <a:pt x="10930" y="54"/>
                  <a:pt x="10916" y="107"/>
                </a:cubicBezTo>
                <a:lnTo>
                  <a:pt x="7656" y="11727"/>
                </a:lnTo>
                <a:cubicBezTo>
                  <a:pt x="7629" y="11824"/>
                  <a:pt x="7708" y="11918"/>
                  <a:pt x="7808" y="11909"/>
                </a:cubicBezTo>
                <a:lnTo>
                  <a:pt x="21388" y="10581"/>
                </a:lnTo>
                <a:cubicBezTo>
                  <a:pt x="21508" y="10570"/>
                  <a:pt x="21561" y="10424"/>
                  <a:pt x="21475" y="10339"/>
                </a:cubicBezTo>
                <a:lnTo>
                  <a:pt x="11155" y="43"/>
                </a:lnTo>
                <a:cubicBezTo>
                  <a:pt x="11116" y="4"/>
                  <a:pt x="11062" y="-7"/>
                  <a:pt x="11016" y="5"/>
                </a:cubicBezTo>
                <a:close/>
                <a:moveTo>
                  <a:pt x="10309" y="158"/>
                </a:moveTo>
                <a:cubicBezTo>
                  <a:pt x="10291" y="160"/>
                  <a:pt x="10273" y="167"/>
                  <a:pt x="10259" y="182"/>
                </a:cubicBezTo>
                <a:lnTo>
                  <a:pt x="42" y="10375"/>
                </a:lnTo>
                <a:cubicBezTo>
                  <a:pt x="-39" y="10455"/>
                  <a:pt x="4" y="10594"/>
                  <a:pt x="117" y="10615"/>
                </a:cubicBezTo>
                <a:lnTo>
                  <a:pt x="6997" y="11901"/>
                </a:lnTo>
                <a:cubicBezTo>
                  <a:pt x="7070" y="11915"/>
                  <a:pt x="7142" y="11871"/>
                  <a:pt x="7162" y="11800"/>
                </a:cubicBezTo>
                <a:lnTo>
                  <a:pt x="10396" y="262"/>
                </a:lnTo>
                <a:cubicBezTo>
                  <a:pt x="10413" y="201"/>
                  <a:pt x="10361" y="154"/>
                  <a:pt x="10309" y="158"/>
                </a:cubicBezTo>
                <a:close/>
                <a:moveTo>
                  <a:pt x="21247" y="11053"/>
                </a:moveTo>
                <a:lnTo>
                  <a:pt x="7787" y="12368"/>
                </a:lnTo>
                <a:cubicBezTo>
                  <a:pt x="7693" y="12377"/>
                  <a:pt x="7636" y="12471"/>
                  <a:pt x="7667" y="12559"/>
                </a:cubicBezTo>
                <a:lnTo>
                  <a:pt x="10878" y="21465"/>
                </a:lnTo>
                <a:cubicBezTo>
                  <a:pt x="10914" y="21564"/>
                  <a:pt x="11040" y="21593"/>
                  <a:pt x="11114" y="21519"/>
                </a:cubicBezTo>
                <a:lnTo>
                  <a:pt x="21361" y="11297"/>
                </a:lnTo>
                <a:cubicBezTo>
                  <a:pt x="21456" y="11203"/>
                  <a:pt x="21381" y="11041"/>
                  <a:pt x="21247" y="11053"/>
                </a:cubicBezTo>
                <a:close/>
                <a:moveTo>
                  <a:pt x="201" y="11096"/>
                </a:moveTo>
                <a:cubicBezTo>
                  <a:pt x="122" y="11081"/>
                  <a:pt x="71" y="11178"/>
                  <a:pt x="128" y="11235"/>
                </a:cubicBezTo>
                <a:lnTo>
                  <a:pt x="10137" y="21218"/>
                </a:lnTo>
                <a:cubicBezTo>
                  <a:pt x="10199" y="21280"/>
                  <a:pt x="10303" y="21215"/>
                  <a:pt x="10273" y="21132"/>
                </a:cubicBezTo>
                <a:lnTo>
                  <a:pt x="7147" y="12464"/>
                </a:lnTo>
                <a:cubicBezTo>
                  <a:pt x="7130" y="12417"/>
                  <a:pt x="7088" y="12383"/>
                  <a:pt x="7038" y="12374"/>
                </a:cubicBezTo>
                <a:lnTo>
                  <a:pt x="201" y="11096"/>
                </a:lnTo>
                <a:close/>
              </a:path>
            </a:pathLst>
          </a:custGeom>
          <a:solidFill>
            <a:srgbClr val="01007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1007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pic>
        <p:nvPicPr>
          <p:cNvPr id="366" name="IMG_7424.JPG" descr="IMG_7424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53303" y="4384881"/>
            <a:ext cx="5719445" cy="76259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67" name="Screenshot 2023-02-02 at 11.59.46.png" descr="Screenshot 2023-02-02 at 11.59.4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40821" y="4619061"/>
            <a:ext cx="11647996" cy="67312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